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300" r:id="rId5"/>
    <p:sldId id="299" r:id="rId6"/>
    <p:sldId id="302" r:id="rId7"/>
    <p:sldId id="272" r:id="rId8"/>
    <p:sldId id="298" r:id="rId9"/>
    <p:sldId id="263" r:id="rId10"/>
    <p:sldId id="259" r:id="rId11"/>
    <p:sldId id="273" r:id="rId12"/>
    <p:sldId id="301" r:id="rId13"/>
    <p:sldId id="274" r:id="rId14"/>
    <p:sldId id="275" r:id="rId15"/>
    <p:sldId id="261" r:id="rId16"/>
    <p:sldId id="266" r:id="rId17"/>
    <p:sldId id="262" r:id="rId18"/>
    <p:sldId id="269"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1" r:id="rId34"/>
    <p:sldId id="292" r:id="rId35"/>
    <p:sldId id="293" r:id="rId36"/>
    <p:sldId id="294" r:id="rId37"/>
    <p:sldId id="295" r:id="rId38"/>
    <p:sldId id="296" r:id="rId39"/>
    <p:sldId id="297" r:id="rId40"/>
    <p:sldId id="271" r:id="rId41"/>
  </p:sldIdLst>
  <p:sldSz cx="18288000" cy="10287000"/>
  <p:notesSz cx="6858000" cy="9144000"/>
  <p:embeddedFontLst>
    <p:embeddedFont>
      <p:font typeface="Calibri" panose="020F0502020204030204" pitchFamily="34" charset="0"/>
      <p:regular r:id="rId42"/>
      <p:bold r:id="rId43"/>
      <p:italic r:id="rId44"/>
      <p:boldItalic r:id="rId45"/>
    </p:embeddedFont>
    <p:embeddedFont>
      <p:font typeface="Consolas" panose="020B0609020204030204" pitchFamily="49" charset="0"/>
      <p:regular r:id="rId46"/>
      <p:bold r:id="rId47"/>
      <p:italic r:id="rId48"/>
      <p:boldItalic r:id="rId49"/>
    </p:embeddedFont>
    <p:embeddedFont>
      <p:font typeface="Gordita" panose="020B0604020202020204" charset="0"/>
      <p:regular r:id="rId50"/>
    </p:embeddedFont>
    <p:embeddedFont>
      <p:font typeface="TAN Nightingale" panose="020B0604020202020204" charset="0"/>
      <p:regular r:id="rId51"/>
    </p:embeddedFont>
    <p:embeddedFont>
      <p:font typeface="Tenorite" panose="00000500000000000000" pitchFamily="2" charset="0"/>
      <p:regular r:id="rId52"/>
      <p:bold r:id="rId53"/>
      <p:italic r:id="rId54"/>
      <p:boldItalic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C75"/>
    <a:srgbClr val="CA91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53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a04k/C207Proj"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grpSp>
        <p:nvGrpSpPr>
          <p:cNvPr id="2" name="Group 2"/>
          <p:cNvGrpSpPr/>
          <p:nvPr/>
        </p:nvGrpSpPr>
        <p:grpSpPr>
          <a:xfrm>
            <a:off x="16487775" y="7208111"/>
            <a:ext cx="1543050" cy="1543050"/>
            <a:chOff x="0" y="0"/>
            <a:chExt cx="2057400" cy="2057400"/>
          </a:xfrm>
        </p:grpSpPr>
        <p:grpSp>
          <p:nvGrpSpPr>
            <p:cNvPr id="3" name="Group 3"/>
            <p:cNvGrpSpPr/>
            <p:nvPr/>
          </p:nvGrpSpPr>
          <p:grpSpPr>
            <a:xfrm>
              <a:off x="0" y="0"/>
              <a:ext cx="2057400" cy="205740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2FC75"/>
                </a:solidFill>
                <a:prstDash val="solid"/>
                <a:miter/>
              </a:ln>
            </p:spPr>
            <p:txBody>
              <a:bodyPr/>
              <a:lstStyle/>
              <a:p>
                <a:endParaRPr lang="en-US"/>
              </a:p>
            </p:txBody>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6" name="AutoShape 6"/>
            <p:cNvSpPr/>
            <p:nvPr/>
          </p:nvSpPr>
          <p:spPr>
            <a:xfrm>
              <a:off x="509583" y="509583"/>
              <a:ext cx="1037315" cy="1037315"/>
            </a:xfrm>
            <a:prstGeom prst="line">
              <a:avLst/>
            </a:prstGeom>
            <a:ln w="38100" cap="flat">
              <a:solidFill>
                <a:srgbClr val="F2FC75"/>
              </a:solidFill>
              <a:prstDash val="solid"/>
              <a:headEnd type="none" w="sm" len="sm"/>
              <a:tailEnd type="none" w="sm" len="sm"/>
            </a:ln>
          </p:spPr>
          <p:txBody>
            <a:bodyPr/>
            <a:lstStyle/>
            <a:p>
              <a:endParaRPr lang="en-US"/>
            </a:p>
          </p:txBody>
        </p:sp>
        <p:sp>
          <p:nvSpPr>
            <p:cNvPr id="7" name="AutoShape 7"/>
            <p:cNvSpPr/>
            <p:nvPr/>
          </p:nvSpPr>
          <p:spPr>
            <a:xfrm>
              <a:off x="871458" y="1542238"/>
              <a:ext cx="686689" cy="0"/>
            </a:xfrm>
            <a:prstGeom prst="line">
              <a:avLst/>
            </a:prstGeom>
            <a:ln w="38100" cap="flat">
              <a:solidFill>
                <a:srgbClr val="F2FC75"/>
              </a:solidFill>
              <a:prstDash val="solid"/>
              <a:headEnd type="none" w="sm" len="sm"/>
              <a:tailEnd type="none" w="sm" len="sm"/>
            </a:ln>
          </p:spPr>
          <p:txBody>
            <a:bodyPr/>
            <a:lstStyle/>
            <a:p>
              <a:endParaRPr lang="en-US"/>
            </a:p>
          </p:txBody>
        </p:sp>
        <p:sp>
          <p:nvSpPr>
            <p:cNvPr id="8" name="AutoShape 8"/>
            <p:cNvSpPr/>
            <p:nvPr/>
          </p:nvSpPr>
          <p:spPr>
            <a:xfrm flipV="1">
              <a:off x="1542238" y="837902"/>
              <a:ext cx="0" cy="686689"/>
            </a:xfrm>
            <a:prstGeom prst="line">
              <a:avLst/>
            </a:prstGeom>
            <a:ln w="38100" cap="flat">
              <a:solidFill>
                <a:srgbClr val="F2FC75"/>
              </a:solidFill>
              <a:prstDash val="solid"/>
              <a:headEnd type="none" w="sm" len="sm"/>
              <a:tailEnd type="none" w="sm" len="sm"/>
            </a:ln>
          </p:spPr>
          <p:txBody>
            <a:bodyPr/>
            <a:lstStyle/>
            <a:p>
              <a:endParaRPr lang="en-US"/>
            </a:p>
          </p:txBody>
        </p:sp>
      </p:grpSp>
      <p:grpSp>
        <p:nvGrpSpPr>
          <p:cNvPr id="9" name="Group 9"/>
          <p:cNvGrpSpPr/>
          <p:nvPr/>
        </p:nvGrpSpPr>
        <p:grpSpPr>
          <a:xfrm>
            <a:off x="215056" y="7208111"/>
            <a:ext cx="1543050" cy="1543050"/>
            <a:chOff x="0" y="0"/>
            <a:chExt cx="2057400" cy="2057400"/>
          </a:xfrm>
        </p:grpSpPr>
        <p:grpSp>
          <p:nvGrpSpPr>
            <p:cNvPr id="10" name="Group 10"/>
            <p:cNvGrpSpPr/>
            <p:nvPr/>
          </p:nvGrpSpPr>
          <p:grpSpPr>
            <a:xfrm>
              <a:off x="0" y="0"/>
              <a:ext cx="2057400" cy="205740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2FC75"/>
                </a:solidFill>
                <a:prstDash val="solid"/>
                <a:miter/>
              </a:ln>
            </p:spPr>
            <p:txBody>
              <a:bodyPr/>
              <a:lstStyle/>
              <a:p>
                <a:endParaRPr lang="en-US"/>
              </a:p>
            </p:txBody>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3" name="AutoShape 13"/>
            <p:cNvSpPr/>
            <p:nvPr/>
          </p:nvSpPr>
          <p:spPr>
            <a:xfrm>
              <a:off x="509583" y="509583"/>
              <a:ext cx="1037315" cy="1037315"/>
            </a:xfrm>
            <a:prstGeom prst="line">
              <a:avLst/>
            </a:prstGeom>
            <a:ln w="38100" cap="flat">
              <a:solidFill>
                <a:srgbClr val="F2FC75"/>
              </a:solidFill>
              <a:prstDash val="solid"/>
              <a:headEnd type="none" w="sm" len="sm"/>
              <a:tailEnd type="none" w="sm" len="sm"/>
            </a:ln>
          </p:spPr>
          <p:txBody>
            <a:bodyPr/>
            <a:lstStyle/>
            <a:p>
              <a:endParaRPr lang="en-US"/>
            </a:p>
          </p:txBody>
        </p:sp>
        <p:sp>
          <p:nvSpPr>
            <p:cNvPr id="14" name="AutoShape 14"/>
            <p:cNvSpPr/>
            <p:nvPr/>
          </p:nvSpPr>
          <p:spPr>
            <a:xfrm>
              <a:off x="871458" y="1542238"/>
              <a:ext cx="686689" cy="0"/>
            </a:xfrm>
            <a:prstGeom prst="line">
              <a:avLst/>
            </a:prstGeom>
            <a:ln w="38100" cap="flat">
              <a:solidFill>
                <a:srgbClr val="F2FC75"/>
              </a:solidFill>
              <a:prstDash val="solid"/>
              <a:headEnd type="none" w="sm" len="sm"/>
              <a:tailEnd type="none" w="sm" len="sm"/>
            </a:ln>
          </p:spPr>
          <p:txBody>
            <a:bodyPr/>
            <a:lstStyle/>
            <a:p>
              <a:endParaRPr lang="en-US"/>
            </a:p>
          </p:txBody>
        </p:sp>
        <p:sp>
          <p:nvSpPr>
            <p:cNvPr id="15" name="AutoShape 15"/>
            <p:cNvSpPr/>
            <p:nvPr/>
          </p:nvSpPr>
          <p:spPr>
            <a:xfrm flipV="1">
              <a:off x="1542238" y="837902"/>
              <a:ext cx="0" cy="686689"/>
            </a:xfrm>
            <a:prstGeom prst="line">
              <a:avLst/>
            </a:prstGeom>
            <a:ln w="38100" cap="flat">
              <a:solidFill>
                <a:srgbClr val="F2FC75"/>
              </a:solidFill>
              <a:prstDash val="solid"/>
              <a:headEnd type="none" w="sm" len="sm"/>
              <a:tailEnd type="none" w="sm" len="sm"/>
            </a:ln>
          </p:spPr>
          <p:txBody>
            <a:bodyPr/>
            <a:lstStyle/>
            <a:p>
              <a:endParaRPr lang="en-US"/>
            </a:p>
          </p:txBody>
        </p:sp>
      </p:grpSp>
      <p:sp>
        <p:nvSpPr>
          <p:cNvPr id="16" name="TextBox 16"/>
          <p:cNvSpPr txBox="1"/>
          <p:nvPr/>
        </p:nvSpPr>
        <p:spPr>
          <a:xfrm>
            <a:off x="2895600" y="2247900"/>
            <a:ext cx="11658600" cy="2590453"/>
          </a:xfrm>
          <a:prstGeom prst="rect">
            <a:avLst/>
          </a:prstGeom>
        </p:spPr>
        <p:txBody>
          <a:bodyPr wrap="square" lIns="0" tIns="0" rIns="0" bIns="0" rtlCol="0" anchor="t">
            <a:spAutoFit/>
          </a:bodyPr>
          <a:lstStyle/>
          <a:p>
            <a:pPr algn="ctr">
              <a:lnSpc>
                <a:spcPts val="20160"/>
              </a:lnSpc>
              <a:spcBef>
                <a:spcPct val="0"/>
              </a:spcBef>
            </a:pPr>
            <a:r>
              <a:rPr lang="en-US" sz="14400" dirty="0">
                <a:solidFill>
                  <a:srgbClr val="FFFFFF"/>
                </a:solidFill>
                <a:latin typeface="TAN Nightingale"/>
              </a:rPr>
              <a:t>Welcome</a:t>
            </a:r>
          </a:p>
        </p:txBody>
      </p:sp>
      <p:sp>
        <p:nvSpPr>
          <p:cNvPr id="20" name="TextBox 18">
            <a:extLst>
              <a:ext uri="{FF2B5EF4-FFF2-40B4-BE49-F238E27FC236}">
                <a16:creationId xmlns:a16="http://schemas.microsoft.com/office/drawing/2014/main" id="{5E8B1F93-057E-382D-0C00-F59DD067ABA5}"/>
              </a:ext>
            </a:extLst>
          </p:cNvPr>
          <p:cNvSpPr txBox="1"/>
          <p:nvPr/>
        </p:nvSpPr>
        <p:spPr>
          <a:xfrm>
            <a:off x="309339" y="195477"/>
            <a:ext cx="3810967" cy="240665"/>
          </a:xfrm>
          <a:prstGeom prst="rect">
            <a:avLst/>
          </a:prstGeom>
        </p:spPr>
        <p:txBody>
          <a:bodyPr lIns="0" tIns="0" rIns="0" bIns="0" rtlCol="0" anchor="t">
            <a:spAutoFit/>
          </a:bodyPr>
          <a:lstStyle/>
          <a:p>
            <a:pPr>
              <a:lnSpc>
                <a:spcPts val="1960"/>
              </a:lnSpc>
              <a:spcBef>
                <a:spcPct val="0"/>
              </a:spcBef>
            </a:pPr>
            <a:r>
              <a:rPr lang="en-US" sz="1400" dirty="0">
                <a:solidFill>
                  <a:srgbClr val="F2FC75"/>
                </a:solidFill>
                <a:latin typeface="Gordita"/>
              </a:rPr>
              <a:t>COMP207 Project</a:t>
            </a:r>
          </a:p>
        </p:txBody>
      </p:sp>
      <p:sp>
        <p:nvSpPr>
          <p:cNvPr id="21" name="TextBox 17">
            <a:extLst>
              <a:ext uri="{FF2B5EF4-FFF2-40B4-BE49-F238E27FC236}">
                <a16:creationId xmlns:a16="http://schemas.microsoft.com/office/drawing/2014/main" id="{0106AB18-9564-A45A-C813-4549C0161739}"/>
              </a:ext>
            </a:extLst>
          </p:cNvPr>
          <p:cNvSpPr txBox="1"/>
          <p:nvPr/>
        </p:nvSpPr>
        <p:spPr>
          <a:xfrm>
            <a:off x="15861879" y="195477"/>
            <a:ext cx="2116781" cy="240665"/>
          </a:xfrm>
          <a:prstGeom prst="rect">
            <a:avLst/>
          </a:prstGeom>
        </p:spPr>
        <p:txBody>
          <a:bodyPr lIns="0" tIns="0" rIns="0" bIns="0" rtlCol="0" anchor="t">
            <a:spAutoFit/>
          </a:bodyPr>
          <a:lstStyle/>
          <a:p>
            <a:pPr algn="r">
              <a:lnSpc>
                <a:spcPts val="1960"/>
              </a:lnSpc>
              <a:spcBef>
                <a:spcPct val="0"/>
              </a:spcBef>
            </a:pPr>
            <a:r>
              <a:rPr lang="en-US" sz="1400" dirty="0">
                <a:solidFill>
                  <a:srgbClr val="F2FC75"/>
                </a:solidFill>
                <a:latin typeface="Gordita"/>
              </a:rPr>
              <a:t>AANSS</a:t>
            </a:r>
          </a:p>
        </p:txBody>
      </p:sp>
      <p:sp>
        <p:nvSpPr>
          <p:cNvPr id="22" name="TextBox 16">
            <a:extLst>
              <a:ext uri="{FF2B5EF4-FFF2-40B4-BE49-F238E27FC236}">
                <a16:creationId xmlns:a16="http://schemas.microsoft.com/office/drawing/2014/main" id="{30E78647-AE40-A9BA-946C-074AE500A8D9}"/>
              </a:ext>
            </a:extLst>
          </p:cNvPr>
          <p:cNvSpPr txBox="1"/>
          <p:nvPr/>
        </p:nvSpPr>
        <p:spPr>
          <a:xfrm>
            <a:off x="3314700" y="4152900"/>
            <a:ext cx="11658600" cy="2250616"/>
          </a:xfrm>
          <a:prstGeom prst="rect">
            <a:avLst/>
          </a:prstGeom>
        </p:spPr>
        <p:txBody>
          <a:bodyPr wrap="square" lIns="0" tIns="0" rIns="0" bIns="0" rtlCol="0" anchor="t">
            <a:spAutoFit/>
          </a:bodyPr>
          <a:lstStyle/>
          <a:p>
            <a:pPr algn="ctr">
              <a:lnSpc>
                <a:spcPts val="20160"/>
              </a:lnSpc>
              <a:spcBef>
                <a:spcPct val="0"/>
              </a:spcBef>
            </a:pPr>
            <a:r>
              <a:rPr lang="en-US" sz="7200" dirty="0" err="1">
                <a:solidFill>
                  <a:schemeClr val="accent4"/>
                </a:solidFill>
                <a:latin typeface="TAN Nightingale"/>
              </a:rPr>
              <a:t>ClubDB</a:t>
            </a:r>
            <a:r>
              <a:rPr lang="en-US" sz="7200" dirty="0">
                <a:solidFill>
                  <a:schemeClr val="accent4"/>
                </a:solidFill>
                <a:latin typeface="TAN Nightingale"/>
              </a:rPr>
              <a:t> Project</a:t>
            </a:r>
          </a:p>
        </p:txBody>
      </p:sp>
      <p:pic>
        <p:nvPicPr>
          <p:cNvPr id="1026" name="Picture 2" descr="Github Logo - Free social media icons">
            <a:hlinkClick r:id="rId2"/>
            <a:extLst>
              <a:ext uri="{FF2B5EF4-FFF2-40B4-BE49-F238E27FC236}">
                <a16:creationId xmlns:a16="http://schemas.microsoft.com/office/drawing/2014/main" id="{88A42C50-E5D9-5AF7-F923-9175488A86F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6800" y="7077233"/>
            <a:ext cx="914400"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2" name="TextBox 2"/>
          <p:cNvSpPr txBox="1"/>
          <p:nvPr/>
        </p:nvSpPr>
        <p:spPr>
          <a:xfrm>
            <a:off x="358035" y="1281834"/>
            <a:ext cx="13694273" cy="4437112"/>
          </a:xfrm>
          <a:prstGeom prst="rect">
            <a:avLst/>
          </a:prstGeom>
        </p:spPr>
        <p:txBody>
          <a:bodyPr wrap="square" lIns="0" tIns="0" rIns="0" bIns="0" rtlCol="0" anchor="t">
            <a:spAutoFit/>
          </a:bodyPr>
          <a:lstStyle/>
          <a:p>
            <a:pPr marL="0" lvl="0" indent="0" algn="l">
              <a:lnSpc>
                <a:spcPts val="17280"/>
              </a:lnSpc>
              <a:spcBef>
                <a:spcPct val="0"/>
              </a:spcBef>
            </a:pPr>
            <a:r>
              <a:rPr lang="en-US" sz="14400" dirty="0">
                <a:solidFill>
                  <a:srgbClr val="FFFFFF"/>
                </a:solidFill>
                <a:latin typeface="TAN Nightingale"/>
              </a:rPr>
              <a:t>Mapping</a:t>
            </a:r>
          </a:p>
          <a:p>
            <a:pPr marL="0" lvl="0" indent="0" algn="l">
              <a:lnSpc>
                <a:spcPts val="17280"/>
              </a:lnSpc>
              <a:spcBef>
                <a:spcPct val="0"/>
              </a:spcBef>
            </a:pPr>
            <a:r>
              <a:rPr lang="en-US" sz="14400" dirty="0">
                <a:solidFill>
                  <a:schemeClr val="accent4"/>
                </a:solidFill>
                <a:latin typeface="TAN Nightingale"/>
              </a:rPr>
              <a:t>EER</a:t>
            </a:r>
            <a:r>
              <a:rPr lang="en-US" sz="14400" dirty="0">
                <a:solidFill>
                  <a:srgbClr val="FFFFFF"/>
                </a:solidFill>
                <a:latin typeface="TAN Nightingale"/>
              </a:rPr>
              <a:t> &amp; </a:t>
            </a:r>
            <a:r>
              <a:rPr lang="en-US" sz="14400" dirty="0">
                <a:solidFill>
                  <a:schemeClr val="accent4"/>
                </a:solidFill>
                <a:latin typeface="TAN Nightingale"/>
              </a:rPr>
              <a:t>RM</a:t>
            </a:r>
          </a:p>
        </p:txBody>
      </p:sp>
      <p:sp>
        <p:nvSpPr>
          <p:cNvPr id="3" name="TextBox 3"/>
          <p:cNvSpPr txBox="1"/>
          <p:nvPr/>
        </p:nvSpPr>
        <p:spPr>
          <a:xfrm>
            <a:off x="9829800" y="6430037"/>
            <a:ext cx="7570873" cy="2575129"/>
          </a:xfrm>
          <a:prstGeom prst="rect">
            <a:avLst/>
          </a:prstGeom>
        </p:spPr>
        <p:txBody>
          <a:bodyPr wrap="square" lIns="0" tIns="0" rIns="0" bIns="0" rtlCol="0" anchor="t">
            <a:spAutoFit/>
          </a:bodyPr>
          <a:lstStyle/>
          <a:p>
            <a:pPr algn="l" rtl="1">
              <a:lnSpc>
                <a:spcPts val="2940"/>
              </a:lnSpc>
            </a:pPr>
            <a:r>
              <a:rPr lang="en-US" sz="2100" dirty="0">
                <a:solidFill>
                  <a:srgbClr val="FFFFFF"/>
                </a:solidFill>
                <a:latin typeface="Gordita"/>
              </a:rPr>
              <a:t>Using Draw.io we mapped out the Enhanced Entity Relationship diagram, and the Relational Model for the tables and relationships we initially had in mind. Lots of things were changed in the process while we were working on the relationships so there’s quite a few versions in the archive which can be found on our GitHub Repository.</a:t>
            </a:r>
          </a:p>
        </p:txBody>
      </p:sp>
      <p:grpSp>
        <p:nvGrpSpPr>
          <p:cNvPr id="4" name="Group 4"/>
          <p:cNvGrpSpPr/>
          <p:nvPr/>
        </p:nvGrpSpPr>
        <p:grpSpPr>
          <a:xfrm rot="-5400000">
            <a:off x="1028700" y="7387733"/>
            <a:ext cx="1870567" cy="1870567"/>
            <a:chOff x="0" y="0"/>
            <a:chExt cx="2494090" cy="2494090"/>
          </a:xfrm>
        </p:grpSpPr>
        <p:grpSp>
          <p:nvGrpSpPr>
            <p:cNvPr id="5" name="Group 5"/>
            <p:cNvGrpSpPr/>
            <p:nvPr/>
          </p:nvGrpSpPr>
          <p:grpSpPr>
            <a:xfrm>
              <a:off x="0" y="0"/>
              <a:ext cx="2494090" cy="249409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2FC75"/>
                </a:solidFill>
                <a:prstDash val="solid"/>
                <a:miter/>
              </a:ln>
            </p:spPr>
            <p:txBody>
              <a:bodyPr/>
              <a:lstStyle/>
              <a:p>
                <a:endParaRPr lang="en-US"/>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8" name="AutoShape 8"/>
            <p:cNvSpPr/>
            <p:nvPr/>
          </p:nvSpPr>
          <p:spPr>
            <a:xfrm>
              <a:off x="617743" y="617743"/>
              <a:ext cx="1257488" cy="1257488"/>
            </a:xfrm>
            <a:prstGeom prst="line">
              <a:avLst/>
            </a:prstGeom>
            <a:ln w="46187" cap="flat">
              <a:solidFill>
                <a:srgbClr val="F2FC75"/>
              </a:solidFill>
              <a:prstDash val="solid"/>
              <a:headEnd type="none" w="sm" len="sm"/>
              <a:tailEnd type="none" w="sm" len="sm"/>
            </a:ln>
          </p:spPr>
          <p:txBody>
            <a:bodyPr/>
            <a:lstStyle/>
            <a:p>
              <a:endParaRPr lang="en-US"/>
            </a:p>
          </p:txBody>
        </p:sp>
        <p:sp>
          <p:nvSpPr>
            <p:cNvPr id="9" name="AutoShape 9"/>
            <p:cNvSpPr/>
            <p:nvPr/>
          </p:nvSpPr>
          <p:spPr>
            <a:xfrm>
              <a:off x="1056427" y="1869583"/>
              <a:ext cx="832442" cy="0"/>
            </a:xfrm>
            <a:prstGeom prst="line">
              <a:avLst/>
            </a:prstGeom>
            <a:ln w="46187" cap="flat">
              <a:solidFill>
                <a:srgbClr val="F2FC75"/>
              </a:solidFill>
              <a:prstDash val="solid"/>
              <a:headEnd type="none" w="sm" len="sm"/>
              <a:tailEnd type="none" w="sm" len="sm"/>
            </a:ln>
          </p:spPr>
          <p:txBody>
            <a:bodyPr/>
            <a:lstStyle/>
            <a:p>
              <a:endParaRPr lang="en-US"/>
            </a:p>
          </p:txBody>
        </p:sp>
        <p:sp>
          <p:nvSpPr>
            <p:cNvPr id="10" name="AutoShape 10"/>
            <p:cNvSpPr/>
            <p:nvPr/>
          </p:nvSpPr>
          <p:spPr>
            <a:xfrm flipV="1">
              <a:off x="1869583" y="1015750"/>
              <a:ext cx="0" cy="832442"/>
            </a:xfrm>
            <a:prstGeom prst="line">
              <a:avLst/>
            </a:prstGeom>
            <a:ln w="46187" cap="flat">
              <a:solidFill>
                <a:srgbClr val="F2FC75"/>
              </a:solidFill>
              <a:prstDash val="solid"/>
              <a:headEnd type="none" w="sm" len="sm"/>
              <a:tailEnd type="none" w="sm" len="sm"/>
            </a:ln>
          </p:spPr>
          <p:txBody>
            <a:bodyPr/>
            <a:lstStyle/>
            <a:p>
              <a:endParaRPr lang="en-US"/>
            </a:p>
          </p:txBody>
        </p:sp>
      </p:grpSp>
      <p:grpSp>
        <p:nvGrpSpPr>
          <p:cNvPr id="13" name="Group 13"/>
          <p:cNvGrpSpPr/>
          <p:nvPr/>
        </p:nvGrpSpPr>
        <p:grpSpPr>
          <a:xfrm rot="5400000">
            <a:off x="15388733" y="1028700"/>
            <a:ext cx="1870567" cy="1870567"/>
            <a:chOff x="0" y="0"/>
            <a:chExt cx="2494090" cy="2494090"/>
          </a:xfrm>
        </p:grpSpPr>
        <p:grpSp>
          <p:nvGrpSpPr>
            <p:cNvPr id="14" name="Group 14"/>
            <p:cNvGrpSpPr/>
            <p:nvPr/>
          </p:nvGrpSpPr>
          <p:grpSpPr>
            <a:xfrm>
              <a:off x="0" y="0"/>
              <a:ext cx="2494090" cy="249409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2FC75"/>
                </a:solidFill>
                <a:prstDash val="solid"/>
                <a:miter/>
              </a:ln>
            </p:spPr>
            <p:txBody>
              <a:bodyPr/>
              <a:lstStyle/>
              <a:p>
                <a:endParaRPr lang="en-US"/>
              </a:p>
            </p:txBody>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7" name="AutoShape 17"/>
            <p:cNvSpPr/>
            <p:nvPr/>
          </p:nvSpPr>
          <p:spPr>
            <a:xfrm>
              <a:off x="617743" y="617743"/>
              <a:ext cx="1257488" cy="1257488"/>
            </a:xfrm>
            <a:prstGeom prst="line">
              <a:avLst/>
            </a:prstGeom>
            <a:ln w="46187" cap="flat">
              <a:solidFill>
                <a:srgbClr val="F2FC75"/>
              </a:solidFill>
              <a:prstDash val="solid"/>
              <a:headEnd type="none" w="sm" len="sm"/>
              <a:tailEnd type="none" w="sm" len="sm"/>
            </a:ln>
          </p:spPr>
          <p:txBody>
            <a:bodyPr/>
            <a:lstStyle/>
            <a:p>
              <a:endParaRPr lang="en-US"/>
            </a:p>
          </p:txBody>
        </p:sp>
        <p:sp>
          <p:nvSpPr>
            <p:cNvPr id="18" name="AutoShape 18"/>
            <p:cNvSpPr/>
            <p:nvPr/>
          </p:nvSpPr>
          <p:spPr>
            <a:xfrm>
              <a:off x="1056427" y="1869583"/>
              <a:ext cx="832442" cy="0"/>
            </a:xfrm>
            <a:prstGeom prst="line">
              <a:avLst/>
            </a:prstGeom>
            <a:ln w="46187" cap="flat">
              <a:solidFill>
                <a:srgbClr val="F2FC75"/>
              </a:solidFill>
              <a:prstDash val="solid"/>
              <a:headEnd type="none" w="sm" len="sm"/>
              <a:tailEnd type="none" w="sm" len="sm"/>
            </a:ln>
          </p:spPr>
          <p:txBody>
            <a:bodyPr/>
            <a:lstStyle/>
            <a:p>
              <a:endParaRPr lang="en-US"/>
            </a:p>
          </p:txBody>
        </p:sp>
        <p:sp>
          <p:nvSpPr>
            <p:cNvPr id="19" name="AutoShape 19"/>
            <p:cNvSpPr/>
            <p:nvPr/>
          </p:nvSpPr>
          <p:spPr>
            <a:xfrm flipV="1">
              <a:off x="1869583" y="1015750"/>
              <a:ext cx="0" cy="832442"/>
            </a:xfrm>
            <a:prstGeom prst="line">
              <a:avLst/>
            </a:prstGeom>
            <a:ln w="46187" cap="flat">
              <a:solidFill>
                <a:srgbClr val="F2FC75"/>
              </a:solidFill>
              <a:prstDash val="solid"/>
              <a:headEnd type="none" w="sm" len="sm"/>
              <a:tailEnd type="none" w="sm" len="sm"/>
            </a:ln>
          </p:spPr>
          <p:txBody>
            <a:bodyPr/>
            <a:lstStyle/>
            <a:p>
              <a:endParaRPr lang="en-US"/>
            </a:p>
          </p:txBody>
        </p:sp>
      </p:grpSp>
      <p:sp>
        <p:nvSpPr>
          <p:cNvPr id="20" name="TextBox 18">
            <a:extLst>
              <a:ext uri="{FF2B5EF4-FFF2-40B4-BE49-F238E27FC236}">
                <a16:creationId xmlns:a16="http://schemas.microsoft.com/office/drawing/2014/main" id="{944CED24-6EFB-D0DA-0548-3DF481CB31CB}"/>
              </a:ext>
            </a:extLst>
          </p:cNvPr>
          <p:cNvSpPr txBox="1"/>
          <p:nvPr/>
        </p:nvSpPr>
        <p:spPr>
          <a:xfrm>
            <a:off x="309339" y="195477"/>
            <a:ext cx="3810967" cy="240665"/>
          </a:xfrm>
          <a:prstGeom prst="rect">
            <a:avLst/>
          </a:prstGeom>
        </p:spPr>
        <p:txBody>
          <a:bodyPr lIns="0" tIns="0" rIns="0" bIns="0" rtlCol="0" anchor="t">
            <a:spAutoFit/>
          </a:bodyPr>
          <a:lstStyle/>
          <a:p>
            <a:pPr>
              <a:lnSpc>
                <a:spcPts val="1960"/>
              </a:lnSpc>
              <a:spcBef>
                <a:spcPct val="0"/>
              </a:spcBef>
            </a:pPr>
            <a:r>
              <a:rPr lang="en-US" sz="1400" dirty="0">
                <a:solidFill>
                  <a:srgbClr val="F2FC75"/>
                </a:solidFill>
                <a:latin typeface="Gordita"/>
              </a:rPr>
              <a:t>COMP207 Project</a:t>
            </a:r>
          </a:p>
        </p:txBody>
      </p:sp>
      <p:sp>
        <p:nvSpPr>
          <p:cNvPr id="21" name="TextBox 17">
            <a:extLst>
              <a:ext uri="{FF2B5EF4-FFF2-40B4-BE49-F238E27FC236}">
                <a16:creationId xmlns:a16="http://schemas.microsoft.com/office/drawing/2014/main" id="{591D0277-E791-DAAB-C864-A57D62E96CF4}"/>
              </a:ext>
            </a:extLst>
          </p:cNvPr>
          <p:cNvSpPr txBox="1"/>
          <p:nvPr/>
        </p:nvSpPr>
        <p:spPr>
          <a:xfrm>
            <a:off x="15861879" y="195477"/>
            <a:ext cx="2116781" cy="240665"/>
          </a:xfrm>
          <a:prstGeom prst="rect">
            <a:avLst/>
          </a:prstGeom>
        </p:spPr>
        <p:txBody>
          <a:bodyPr lIns="0" tIns="0" rIns="0" bIns="0" rtlCol="0" anchor="t">
            <a:spAutoFit/>
          </a:bodyPr>
          <a:lstStyle/>
          <a:p>
            <a:pPr algn="r">
              <a:lnSpc>
                <a:spcPts val="1960"/>
              </a:lnSpc>
              <a:spcBef>
                <a:spcPct val="0"/>
              </a:spcBef>
            </a:pPr>
            <a:r>
              <a:rPr lang="en-US" sz="1400" dirty="0">
                <a:solidFill>
                  <a:srgbClr val="F2FC75"/>
                </a:solidFill>
                <a:latin typeface="Gordita"/>
              </a:rPr>
              <a:t>AANSS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4" name="TextBox 4"/>
          <p:cNvSpPr txBox="1"/>
          <p:nvPr/>
        </p:nvSpPr>
        <p:spPr>
          <a:xfrm>
            <a:off x="609600" y="1235502"/>
            <a:ext cx="16230600" cy="2218556"/>
          </a:xfrm>
          <a:prstGeom prst="rect">
            <a:avLst/>
          </a:prstGeom>
        </p:spPr>
        <p:txBody>
          <a:bodyPr lIns="0" tIns="0" rIns="0" bIns="0" rtlCol="0" anchor="t">
            <a:spAutoFit/>
          </a:bodyPr>
          <a:lstStyle/>
          <a:p>
            <a:pPr marL="0" lvl="0" indent="0">
              <a:lnSpc>
                <a:spcPts val="17280"/>
              </a:lnSpc>
              <a:spcBef>
                <a:spcPct val="0"/>
              </a:spcBef>
            </a:pPr>
            <a:r>
              <a:rPr lang="en-US" sz="14400" dirty="0">
                <a:solidFill>
                  <a:srgbClr val="FFFFFF"/>
                </a:solidFill>
                <a:latin typeface="TAN Nightingale"/>
              </a:rPr>
              <a:t>EER&amp;RM</a:t>
            </a:r>
          </a:p>
        </p:txBody>
      </p:sp>
      <p:grpSp>
        <p:nvGrpSpPr>
          <p:cNvPr id="7" name="Group 7"/>
          <p:cNvGrpSpPr/>
          <p:nvPr/>
        </p:nvGrpSpPr>
        <p:grpSpPr>
          <a:xfrm>
            <a:off x="11049000" y="876300"/>
            <a:ext cx="1870567" cy="1870567"/>
            <a:chOff x="0" y="0"/>
            <a:chExt cx="2494090" cy="2494090"/>
          </a:xfrm>
        </p:grpSpPr>
        <p:grpSp>
          <p:nvGrpSpPr>
            <p:cNvPr id="8" name="Group 8"/>
            <p:cNvGrpSpPr/>
            <p:nvPr/>
          </p:nvGrpSpPr>
          <p:grpSpPr>
            <a:xfrm>
              <a:off x="0" y="0"/>
              <a:ext cx="2494090" cy="249409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A91F8"/>
                </a:solidFill>
                <a:prstDash val="solid"/>
                <a:miter/>
              </a:ln>
            </p:spPr>
            <p:txBody>
              <a:bodyPr/>
              <a:lstStyle/>
              <a:p>
                <a:endParaRPr 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1" name="AutoShape 11"/>
            <p:cNvSpPr/>
            <p:nvPr/>
          </p:nvSpPr>
          <p:spPr>
            <a:xfrm>
              <a:off x="617743" y="617743"/>
              <a:ext cx="1257488" cy="1257488"/>
            </a:xfrm>
            <a:prstGeom prst="line">
              <a:avLst/>
            </a:prstGeom>
            <a:ln w="46187" cap="flat">
              <a:solidFill>
                <a:srgbClr val="CA91F8"/>
              </a:solidFill>
              <a:prstDash val="solid"/>
              <a:headEnd type="none" w="sm" len="sm"/>
              <a:tailEnd type="none" w="sm" len="sm"/>
            </a:ln>
          </p:spPr>
          <p:txBody>
            <a:bodyPr/>
            <a:lstStyle/>
            <a:p>
              <a:endParaRPr lang="en-US"/>
            </a:p>
          </p:txBody>
        </p:sp>
        <p:sp>
          <p:nvSpPr>
            <p:cNvPr id="12" name="AutoShape 12"/>
            <p:cNvSpPr/>
            <p:nvPr/>
          </p:nvSpPr>
          <p:spPr>
            <a:xfrm>
              <a:off x="1056427" y="1869583"/>
              <a:ext cx="832442" cy="0"/>
            </a:xfrm>
            <a:prstGeom prst="line">
              <a:avLst/>
            </a:prstGeom>
            <a:ln w="46187" cap="flat">
              <a:solidFill>
                <a:srgbClr val="CA91F8"/>
              </a:solidFill>
              <a:prstDash val="solid"/>
              <a:headEnd type="none" w="sm" len="sm"/>
              <a:tailEnd type="none" w="sm" len="sm"/>
            </a:ln>
          </p:spPr>
          <p:txBody>
            <a:bodyPr/>
            <a:lstStyle/>
            <a:p>
              <a:endParaRPr lang="en-US"/>
            </a:p>
          </p:txBody>
        </p:sp>
        <p:sp>
          <p:nvSpPr>
            <p:cNvPr id="13" name="AutoShape 13"/>
            <p:cNvSpPr/>
            <p:nvPr/>
          </p:nvSpPr>
          <p:spPr>
            <a:xfrm flipV="1">
              <a:off x="1869583" y="1015750"/>
              <a:ext cx="0" cy="832442"/>
            </a:xfrm>
            <a:prstGeom prst="line">
              <a:avLst/>
            </a:prstGeom>
            <a:ln w="46187" cap="flat">
              <a:solidFill>
                <a:srgbClr val="CA91F8"/>
              </a:solidFill>
              <a:prstDash val="solid"/>
              <a:headEnd type="none" w="sm" len="sm"/>
              <a:tailEnd type="none" w="sm" len="sm"/>
            </a:ln>
          </p:spPr>
          <p:txBody>
            <a:bodyPr/>
            <a:lstStyle/>
            <a:p>
              <a:endParaRPr lang="en-US"/>
            </a:p>
          </p:txBody>
        </p:sp>
      </p:grpSp>
      <p:sp>
        <p:nvSpPr>
          <p:cNvPr id="14" name="TextBox 18">
            <a:extLst>
              <a:ext uri="{FF2B5EF4-FFF2-40B4-BE49-F238E27FC236}">
                <a16:creationId xmlns:a16="http://schemas.microsoft.com/office/drawing/2014/main" id="{EABACB7F-877E-153F-8876-A252FB8C879F}"/>
              </a:ext>
            </a:extLst>
          </p:cNvPr>
          <p:cNvSpPr txBox="1"/>
          <p:nvPr/>
        </p:nvSpPr>
        <p:spPr>
          <a:xfrm>
            <a:off x="309339" y="195477"/>
            <a:ext cx="3810967" cy="240665"/>
          </a:xfrm>
          <a:prstGeom prst="rect">
            <a:avLst/>
          </a:prstGeom>
        </p:spPr>
        <p:txBody>
          <a:bodyPr lIns="0" tIns="0" rIns="0" bIns="0" rtlCol="0" anchor="t">
            <a:spAutoFit/>
          </a:bodyPr>
          <a:lstStyle/>
          <a:p>
            <a:pPr>
              <a:lnSpc>
                <a:spcPts val="1960"/>
              </a:lnSpc>
              <a:spcBef>
                <a:spcPct val="0"/>
              </a:spcBef>
            </a:pPr>
            <a:r>
              <a:rPr lang="en-US" sz="1400" dirty="0">
                <a:solidFill>
                  <a:srgbClr val="F2FC75"/>
                </a:solidFill>
                <a:latin typeface="Gordita"/>
              </a:rPr>
              <a:t>COMP207 Project</a:t>
            </a:r>
          </a:p>
        </p:txBody>
      </p:sp>
      <p:sp>
        <p:nvSpPr>
          <p:cNvPr id="20" name="TextBox 3">
            <a:extLst>
              <a:ext uri="{FF2B5EF4-FFF2-40B4-BE49-F238E27FC236}">
                <a16:creationId xmlns:a16="http://schemas.microsoft.com/office/drawing/2014/main" id="{A926E07C-345F-596C-D9D3-9244F90E0EBB}"/>
              </a:ext>
            </a:extLst>
          </p:cNvPr>
          <p:cNvSpPr txBox="1"/>
          <p:nvPr/>
        </p:nvSpPr>
        <p:spPr>
          <a:xfrm>
            <a:off x="11967767" y="3855935"/>
            <a:ext cx="6091634" cy="715645"/>
          </a:xfrm>
          <a:prstGeom prst="rect">
            <a:avLst/>
          </a:prstGeom>
        </p:spPr>
        <p:txBody>
          <a:bodyPr wrap="square" lIns="0" tIns="0" rIns="0" bIns="0" rtlCol="0" anchor="t">
            <a:spAutoFit/>
          </a:bodyPr>
          <a:lstStyle/>
          <a:p>
            <a:pPr algn="l" rtl="1">
              <a:lnSpc>
                <a:spcPts val="2940"/>
              </a:lnSpc>
            </a:pPr>
            <a:r>
              <a:rPr lang="en-US" sz="2100" dirty="0">
                <a:solidFill>
                  <a:srgbClr val="FFFFFF"/>
                </a:solidFill>
                <a:latin typeface="Gordita"/>
              </a:rPr>
              <a:t>1</a:t>
            </a:r>
            <a:r>
              <a:rPr lang="en-US" sz="2100" dirty="0">
                <a:solidFill>
                  <a:srgbClr val="F2FC75"/>
                </a:solidFill>
                <a:latin typeface="Gordita"/>
              </a:rPr>
              <a:t>. EER</a:t>
            </a:r>
            <a:br>
              <a:rPr lang="en-US" sz="2100" dirty="0">
                <a:solidFill>
                  <a:srgbClr val="F2FC75"/>
                </a:solidFill>
                <a:latin typeface="Gordita"/>
              </a:rPr>
            </a:br>
            <a:r>
              <a:rPr lang="en-US" sz="2100" dirty="0">
                <a:solidFill>
                  <a:srgbClr val="F2FC75"/>
                </a:solidFill>
                <a:latin typeface="Gordita"/>
              </a:rPr>
              <a:t> 		Enhanced Entity Relationship</a:t>
            </a:r>
          </a:p>
        </p:txBody>
      </p:sp>
      <p:pic>
        <p:nvPicPr>
          <p:cNvPr id="3" name="Picture 2" descr="A diagram of a company&#10;&#10;Description automatically generated">
            <a:extLst>
              <a:ext uri="{FF2B5EF4-FFF2-40B4-BE49-F238E27FC236}">
                <a16:creationId xmlns:a16="http://schemas.microsoft.com/office/drawing/2014/main" id="{5DED5179-13A0-D556-056C-0451704428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891" y="3747498"/>
            <a:ext cx="11218545" cy="5875212"/>
          </a:xfrm>
          <a:prstGeom prst="rect">
            <a:avLst/>
          </a:prstGeom>
        </p:spPr>
      </p:pic>
    </p:spTree>
    <p:extLst>
      <p:ext uri="{BB962C8B-B14F-4D97-AF65-F5344CB8AC3E}">
        <p14:creationId xmlns:p14="http://schemas.microsoft.com/office/powerpoint/2010/main" val="38301576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4" name="TextBox 4"/>
          <p:cNvSpPr txBox="1"/>
          <p:nvPr/>
        </p:nvSpPr>
        <p:spPr>
          <a:xfrm>
            <a:off x="609600" y="1235502"/>
            <a:ext cx="16230600" cy="2218556"/>
          </a:xfrm>
          <a:prstGeom prst="rect">
            <a:avLst/>
          </a:prstGeom>
        </p:spPr>
        <p:txBody>
          <a:bodyPr lIns="0" tIns="0" rIns="0" bIns="0" rtlCol="0" anchor="t">
            <a:spAutoFit/>
          </a:bodyPr>
          <a:lstStyle/>
          <a:p>
            <a:pPr marL="0" lvl="0" indent="0">
              <a:lnSpc>
                <a:spcPts val="17280"/>
              </a:lnSpc>
              <a:spcBef>
                <a:spcPct val="0"/>
              </a:spcBef>
            </a:pPr>
            <a:r>
              <a:rPr lang="en-US" sz="14400" dirty="0">
                <a:solidFill>
                  <a:srgbClr val="FFFFFF"/>
                </a:solidFill>
                <a:latin typeface="TAN Nightingale"/>
              </a:rPr>
              <a:t>EER&amp;RM</a:t>
            </a:r>
          </a:p>
        </p:txBody>
      </p:sp>
      <p:grpSp>
        <p:nvGrpSpPr>
          <p:cNvPr id="7" name="Group 7"/>
          <p:cNvGrpSpPr/>
          <p:nvPr/>
        </p:nvGrpSpPr>
        <p:grpSpPr>
          <a:xfrm>
            <a:off x="11049000" y="876300"/>
            <a:ext cx="1870567" cy="1870567"/>
            <a:chOff x="0" y="0"/>
            <a:chExt cx="2494090" cy="2494090"/>
          </a:xfrm>
        </p:grpSpPr>
        <p:grpSp>
          <p:nvGrpSpPr>
            <p:cNvPr id="8" name="Group 8"/>
            <p:cNvGrpSpPr/>
            <p:nvPr/>
          </p:nvGrpSpPr>
          <p:grpSpPr>
            <a:xfrm>
              <a:off x="0" y="0"/>
              <a:ext cx="2494090" cy="249409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A91F8"/>
                </a:solidFill>
                <a:prstDash val="solid"/>
                <a:miter/>
              </a:ln>
            </p:spPr>
            <p:txBody>
              <a:bodyPr/>
              <a:lstStyle/>
              <a:p>
                <a:endParaRPr 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1" name="AutoShape 11"/>
            <p:cNvSpPr/>
            <p:nvPr/>
          </p:nvSpPr>
          <p:spPr>
            <a:xfrm>
              <a:off x="617743" y="617743"/>
              <a:ext cx="1257488" cy="1257488"/>
            </a:xfrm>
            <a:prstGeom prst="line">
              <a:avLst/>
            </a:prstGeom>
            <a:ln w="46187" cap="flat">
              <a:solidFill>
                <a:srgbClr val="CA91F8"/>
              </a:solidFill>
              <a:prstDash val="solid"/>
              <a:headEnd type="none" w="sm" len="sm"/>
              <a:tailEnd type="none" w="sm" len="sm"/>
            </a:ln>
          </p:spPr>
          <p:txBody>
            <a:bodyPr/>
            <a:lstStyle/>
            <a:p>
              <a:endParaRPr lang="en-US"/>
            </a:p>
          </p:txBody>
        </p:sp>
        <p:sp>
          <p:nvSpPr>
            <p:cNvPr id="12" name="AutoShape 12"/>
            <p:cNvSpPr/>
            <p:nvPr/>
          </p:nvSpPr>
          <p:spPr>
            <a:xfrm>
              <a:off x="1056427" y="1869583"/>
              <a:ext cx="832442" cy="0"/>
            </a:xfrm>
            <a:prstGeom prst="line">
              <a:avLst/>
            </a:prstGeom>
            <a:ln w="46187" cap="flat">
              <a:solidFill>
                <a:srgbClr val="CA91F8"/>
              </a:solidFill>
              <a:prstDash val="solid"/>
              <a:headEnd type="none" w="sm" len="sm"/>
              <a:tailEnd type="none" w="sm" len="sm"/>
            </a:ln>
          </p:spPr>
          <p:txBody>
            <a:bodyPr/>
            <a:lstStyle/>
            <a:p>
              <a:endParaRPr lang="en-US"/>
            </a:p>
          </p:txBody>
        </p:sp>
        <p:sp>
          <p:nvSpPr>
            <p:cNvPr id="13" name="AutoShape 13"/>
            <p:cNvSpPr/>
            <p:nvPr/>
          </p:nvSpPr>
          <p:spPr>
            <a:xfrm flipV="1">
              <a:off x="1869583" y="1015750"/>
              <a:ext cx="0" cy="832442"/>
            </a:xfrm>
            <a:prstGeom prst="line">
              <a:avLst/>
            </a:prstGeom>
            <a:ln w="46187" cap="flat">
              <a:solidFill>
                <a:srgbClr val="CA91F8"/>
              </a:solidFill>
              <a:prstDash val="solid"/>
              <a:headEnd type="none" w="sm" len="sm"/>
              <a:tailEnd type="none" w="sm" len="sm"/>
            </a:ln>
          </p:spPr>
          <p:txBody>
            <a:bodyPr/>
            <a:lstStyle/>
            <a:p>
              <a:endParaRPr lang="en-US"/>
            </a:p>
          </p:txBody>
        </p:sp>
      </p:grpSp>
      <p:sp>
        <p:nvSpPr>
          <p:cNvPr id="14" name="TextBox 18">
            <a:extLst>
              <a:ext uri="{FF2B5EF4-FFF2-40B4-BE49-F238E27FC236}">
                <a16:creationId xmlns:a16="http://schemas.microsoft.com/office/drawing/2014/main" id="{EABACB7F-877E-153F-8876-A252FB8C879F}"/>
              </a:ext>
            </a:extLst>
          </p:cNvPr>
          <p:cNvSpPr txBox="1"/>
          <p:nvPr/>
        </p:nvSpPr>
        <p:spPr>
          <a:xfrm>
            <a:off x="309339" y="195477"/>
            <a:ext cx="3810967" cy="240665"/>
          </a:xfrm>
          <a:prstGeom prst="rect">
            <a:avLst/>
          </a:prstGeom>
        </p:spPr>
        <p:txBody>
          <a:bodyPr lIns="0" tIns="0" rIns="0" bIns="0" rtlCol="0" anchor="t">
            <a:spAutoFit/>
          </a:bodyPr>
          <a:lstStyle/>
          <a:p>
            <a:pPr>
              <a:lnSpc>
                <a:spcPts val="1960"/>
              </a:lnSpc>
              <a:spcBef>
                <a:spcPct val="0"/>
              </a:spcBef>
            </a:pPr>
            <a:r>
              <a:rPr lang="en-US" sz="1400" dirty="0">
                <a:solidFill>
                  <a:srgbClr val="F2FC75"/>
                </a:solidFill>
                <a:latin typeface="Gordita"/>
              </a:rPr>
              <a:t>COMP207 Project</a:t>
            </a:r>
          </a:p>
        </p:txBody>
      </p:sp>
      <p:sp>
        <p:nvSpPr>
          <p:cNvPr id="5" name="TextBox 3">
            <a:extLst>
              <a:ext uri="{FF2B5EF4-FFF2-40B4-BE49-F238E27FC236}">
                <a16:creationId xmlns:a16="http://schemas.microsoft.com/office/drawing/2014/main" id="{B1C7888F-C11B-68CC-DCE7-15461BEA37CC}"/>
              </a:ext>
            </a:extLst>
          </p:cNvPr>
          <p:cNvSpPr txBox="1"/>
          <p:nvPr/>
        </p:nvSpPr>
        <p:spPr>
          <a:xfrm>
            <a:off x="14249400" y="3747498"/>
            <a:ext cx="6091634" cy="715645"/>
          </a:xfrm>
          <a:prstGeom prst="rect">
            <a:avLst/>
          </a:prstGeom>
        </p:spPr>
        <p:txBody>
          <a:bodyPr wrap="square" lIns="0" tIns="0" rIns="0" bIns="0" rtlCol="0" anchor="t">
            <a:spAutoFit/>
          </a:bodyPr>
          <a:lstStyle/>
          <a:p>
            <a:pPr algn="l" rtl="1">
              <a:lnSpc>
                <a:spcPts val="2940"/>
              </a:lnSpc>
            </a:pPr>
            <a:r>
              <a:rPr lang="en-US" sz="2100" dirty="0">
                <a:solidFill>
                  <a:srgbClr val="FFFFFF"/>
                </a:solidFill>
                <a:latin typeface="Gordita"/>
              </a:rPr>
              <a:t>2</a:t>
            </a:r>
            <a:r>
              <a:rPr lang="en-US" sz="2100" dirty="0">
                <a:solidFill>
                  <a:srgbClr val="F2FC75"/>
                </a:solidFill>
                <a:latin typeface="Gordita"/>
              </a:rPr>
              <a:t>. RM</a:t>
            </a:r>
            <a:br>
              <a:rPr lang="en-US" sz="2100" dirty="0">
                <a:solidFill>
                  <a:srgbClr val="F2FC75"/>
                </a:solidFill>
                <a:latin typeface="Gordita"/>
              </a:rPr>
            </a:br>
            <a:r>
              <a:rPr lang="en-US" sz="2100" dirty="0">
                <a:solidFill>
                  <a:srgbClr val="F2FC75"/>
                </a:solidFill>
                <a:latin typeface="Gordita"/>
              </a:rPr>
              <a:t> 		Relational Model</a:t>
            </a:r>
          </a:p>
        </p:txBody>
      </p:sp>
      <p:pic>
        <p:nvPicPr>
          <p:cNvPr id="6" name="Picture 5" descr="A black background with white text&#10;&#10;Description automatically generated">
            <a:extLst>
              <a:ext uri="{FF2B5EF4-FFF2-40B4-BE49-F238E27FC236}">
                <a16:creationId xmlns:a16="http://schemas.microsoft.com/office/drawing/2014/main" id="{97F95EE1-DE86-1AFD-1541-CFA469022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3558162"/>
            <a:ext cx="12388072" cy="5493335"/>
          </a:xfrm>
          <a:prstGeom prst="rect">
            <a:avLst/>
          </a:prstGeom>
        </p:spPr>
      </p:pic>
    </p:spTree>
    <p:extLst>
      <p:ext uri="{BB962C8B-B14F-4D97-AF65-F5344CB8AC3E}">
        <p14:creationId xmlns:p14="http://schemas.microsoft.com/office/powerpoint/2010/main" val="31233580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2" name="TextBox 2"/>
          <p:cNvSpPr txBox="1"/>
          <p:nvPr/>
        </p:nvSpPr>
        <p:spPr>
          <a:xfrm>
            <a:off x="358035" y="1281834"/>
            <a:ext cx="13694273" cy="4437112"/>
          </a:xfrm>
          <a:prstGeom prst="rect">
            <a:avLst/>
          </a:prstGeom>
        </p:spPr>
        <p:txBody>
          <a:bodyPr wrap="square" lIns="0" tIns="0" rIns="0" bIns="0" rtlCol="0" anchor="t">
            <a:spAutoFit/>
          </a:bodyPr>
          <a:lstStyle/>
          <a:p>
            <a:pPr marL="0" lvl="0" indent="0" algn="l">
              <a:lnSpc>
                <a:spcPts val="17280"/>
              </a:lnSpc>
              <a:spcBef>
                <a:spcPct val="0"/>
              </a:spcBef>
            </a:pPr>
            <a:r>
              <a:rPr lang="en-US" sz="14400" dirty="0">
                <a:solidFill>
                  <a:schemeClr val="accent4"/>
                </a:solidFill>
                <a:latin typeface="TAN Nightingale"/>
              </a:rPr>
              <a:t>Workbench</a:t>
            </a:r>
          </a:p>
          <a:p>
            <a:pPr marL="0" lvl="0" indent="0" algn="l">
              <a:lnSpc>
                <a:spcPts val="17280"/>
              </a:lnSpc>
              <a:spcBef>
                <a:spcPct val="0"/>
              </a:spcBef>
            </a:pPr>
            <a:r>
              <a:rPr lang="en-US" sz="14400" dirty="0">
                <a:solidFill>
                  <a:srgbClr val="FFFFFF"/>
                </a:solidFill>
                <a:latin typeface="TAN Nightingale"/>
              </a:rPr>
              <a:t>Modelling</a:t>
            </a:r>
          </a:p>
        </p:txBody>
      </p:sp>
      <p:sp>
        <p:nvSpPr>
          <p:cNvPr id="3" name="TextBox 3"/>
          <p:cNvSpPr txBox="1"/>
          <p:nvPr/>
        </p:nvSpPr>
        <p:spPr>
          <a:xfrm>
            <a:off x="9829800" y="6430037"/>
            <a:ext cx="7570873" cy="2947025"/>
          </a:xfrm>
          <a:prstGeom prst="rect">
            <a:avLst/>
          </a:prstGeom>
        </p:spPr>
        <p:txBody>
          <a:bodyPr wrap="square" lIns="0" tIns="0" rIns="0" bIns="0" rtlCol="0" anchor="t">
            <a:spAutoFit/>
          </a:bodyPr>
          <a:lstStyle/>
          <a:p>
            <a:pPr algn="l" rtl="1">
              <a:lnSpc>
                <a:spcPts val="2940"/>
              </a:lnSpc>
            </a:pPr>
            <a:r>
              <a:rPr lang="en-US" sz="2100" dirty="0">
                <a:solidFill>
                  <a:srgbClr val="FFFFFF"/>
                </a:solidFill>
                <a:latin typeface="Gordita"/>
              </a:rPr>
              <a:t>Basically taking what we previously made with the tables and relationships in the EER and Relational Model and making it in MySQL Workbench while minding all the relations stuff in workbench (which is annoying to work with by the way), and again we had multiple versions of this because of how many times we changed things in the EER and thus Relational Model, all of which are on the repository</a:t>
            </a:r>
          </a:p>
        </p:txBody>
      </p:sp>
      <p:grpSp>
        <p:nvGrpSpPr>
          <p:cNvPr id="4" name="Group 4"/>
          <p:cNvGrpSpPr/>
          <p:nvPr/>
        </p:nvGrpSpPr>
        <p:grpSpPr>
          <a:xfrm rot="-5400000">
            <a:off x="1028700" y="7387733"/>
            <a:ext cx="1870567" cy="1870567"/>
            <a:chOff x="0" y="0"/>
            <a:chExt cx="2494090" cy="2494090"/>
          </a:xfrm>
        </p:grpSpPr>
        <p:grpSp>
          <p:nvGrpSpPr>
            <p:cNvPr id="5" name="Group 5"/>
            <p:cNvGrpSpPr/>
            <p:nvPr/>
          </p:nvGrpSpPr>
          <p:grpSpPr>
            <a:xfrm>
              <a:off x="0" y="0"/>
              <a:ext cx="2494090" cy="249409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2FC75"/>
                </a:solidFill>
                <a:prstDash val="solid"/>
                <a:miter/>
              </a:ln>
            </p:spPr>
            <p:txBody>
              <a:bodyPr/>
              <a:lstStyle/>
              <a:p>
                <a:endParaRPr lang="en-US"/>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8" name="AutoShape 8"/>
            <p:cNvSpPr/>
            <p:nvPr/>
          </p:nvSpPr>
          <p:spPr>
            <a:xfrm>
              <a:off x="617743" y="617743"/>
              <a:ext cx="1257488" cy="1257488"/>
            </a:xfrm>
            <a:prstGeom prst="line">
              <a:avLst/>
            </a:prstGeom>
            <a:ln w="46187" cap="flat">
              <a:solidFill>
                <a:srgbClr val="F2FC75"/>
              </a:solidFill>
              <a:prstDash val="solid"/>
              <a:headEnd type="none" w="sm" len="sm"/>
              <a:tailEnd type="none" w="sm" len="sm"/>
            </a:ln>
          </p:spPr>
          <p:txBody>
            <a:bodyPr/>
            <a:lstStyle/>
            <a:p>
              <a:endParaRPr lang="en-US"/>
            </a:p>
          </p:txBody>
        </p:sp>
        <p:sp>
          <p:nvSpPr>
            <p:cNvPr id="9" name="AutoShape 9"/>
            <p:cNvSpPr/>
            <p:nvPr/>
          </p:nvSpPr>
          <p:spPr>
            <a:xfrm>
              <a:off x="1056427" y="1869583"/>
              <a:ext cx="832442" cy="0"/>
            </a:xfrm>
            <a:prstGeom prst="line">
              <a:avLst/>
            </a:prstGeom>
            <a:ln w="46187" cap="flat">
              <a:solidFill>
                <a:srgbClr val="F2FC75"/>
              </a:solidFill>
              <a:prstDash val="solid"/>
              <a:headEnd type="none" w="sm" len="sm"/>
              <a:tailEnd type="none" w="sm" len="sm"/>
            </a:ln>
          </p:spPr>
          <p:txBody>
            <a:bodyPr/>
            <a:lstStyle/>
            <a:p>
              <a:endParaRPr lang="en-US"/>
            </a:p>
          </p:txBody>
        </p:sp>
        <p:sp>
          <p:nvSpPr>
            <p:cNvPr id="10" name="AutoShape 10"/>
            <p:cNvSpPr/>
            <p:nvPr/>
          </p:nvSpPr>
          <p:spPr>
            <a:xfrm flipV="1">
              <a:off x="1869583" y="1015750"/>
              <a:ext cx="0" cy="832442"/>
            </a:xfrm>
            <a:prstGeom prst="line">
              <a:avLst/>
            </a:prstGeom>
            <a:ln w="46187" cap="flat">
              <a:solidFill>
                <a:srgbClr val="F2FC75"/>
              </a:solidFill>
              <a:prstDash val="solid"/>
              <a:headEnd type="none" w="sm" len="sm"/>
              <a:tailEnd type="none" w="sm" len="sm"/>
            </a:ln>
          </p:spPr>
          <p:txBody>
            <a:bodyPr/>
            <a:lstStyle/>
            <a:p>
              <a:endParaRPr lang="en-US"/>
            </a:p>
          </p:txBody>
        </p:sp>
      </p:grpSp>
      <p:grpSp>
        <p:nvGrpSpPr>
          <p:cNvPr id="13" name="Group 13"/>
          <p:cNvGrpSpPr/>
          <p:nvPr/>
        </p:nvGrpSpPr>
        <p:grpSpPr>
          <a:xfrm rot="5400000">
            <a:off x="15388733" y="1028700"/>
            <a:ext cx="1870567" cy="1870567"/>
            <a:chOff x="0" y="0"/>
            <a:chExt cx="2494090" cy="2494090"/>
          </a:xfrm>
        </p:grpSpPr>
        <p:grpSp>
          <p:nvGrpSpPr>
            <p:cNvPr id="14" name="Group 14"/>
            <p:cNvGrpSpPr/>
            <p:nvPr/>
          </p:nvGrpSpPr>
          <p:grpSpPr>
            <a:xfrm>
              <a:off x="0" y="0"/>
              <a:ext cx="2494090" cy="249409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2FC75"/>
                </a:solidFill>
                <a:prstDash val="solid"/>
                <a:miter/>
              </a:ln>
            </p:spPr>
            <p:txBody>
              <a:bodyPr/>
              <a:lstStyle/>
              <a:p>
                <a:endParaRPr lang="en-US"/>
              </a:p>
            </p:txBody>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7" name="AutoShape 17"/>
            <p:cNvSpPr/>
            <p:nvPr/>
          </p:nvSpPr>
          <p:spPr>
            <a:xfrm>
              <a:off x="617743" y="617743"/>
              <a:ext cx="1257488" cy="1257488"/>
            </a:xfrm>
            <a:prstGeom prst="line">
              <a:avLst/>
            </a:prstGeom>
            <a:ln w="46187" cap="flat">
              <a:solidFill>
                <a:srgbClr val="F2FC75"/>
              </a:solidFill>
              <a:prstDash val="solid"/>
              <a:headEnd type="none" w="sm" len="sm"/>
              <a:tailEnd type="none" w="sm" len="sm"/>
            </a:ln>
          </p:spPr>
          <p:txBody>
            <a:bodyPr/>
            <a:lstStyle/>
            <a:p>
              <a:endParaRPr lang="en-US"/>
            </a:p>
          </p:txBody>
        </p:sp>
        <p:sp>
          <p:nvSpPr>
            <p:cNvPr id="18" name="AutoShape 18"/>
            <p:cNvSpPr/>
            <p:nvPr/>
          </p:nvSpPr>
          <p:spPr>
            <a:xfrm>
              <a:off x="1056427" y="1869583"/>
              <a:ext cx="832442" cy="0"/>
            </a:xfrm>
            <a:prstGeom prst="line">
              <a:avLst/>
            </a:prstGeom>
            <a:ln w="46187" cap="flat">
              <a:solidFill>
                <a:srgbClr val="F2FC75"/>
              </a:solidFill>
              <a:prstDash val="solid"/>
              <a:headEnd type="none" w="sm" len="sm"/>
              <a:tailEnd type="none" w="sm" len="sm"/>
            </a:ln>
          </p:spPr>
          <p:txBody>
            <a:bodyPr/>
            <a:lstStyle/>
            <a:p>
              <a:endParaRPr lang="en-US"/>
            </a:p>
          </p:txBody>
        </p:sp>
        <p:sp>
          <p:nvSpPr>
            <p:cNvPr id="19" name="AutoShape 19"/>
            <p:cNvSpPr/>
            <p:nvPr/>
          </p:nvSpPr>
          <p:spPr>
            <a:xfrm flipV="1">
              <a:off x="1869583" y="1015750"/>
              <a:ext cx="0" cy="832442"/>
            </a:xfrm>
            <a:prstGeom prst="line">
              <a:avLst/>
            </a:prstGeom>
            <a:ln w="46187" cap="flat">
              <a:solidFill>
                <a:srgbClr val="F2FC75"/>
              </a:solidFill>
              <a:prstDash val="solid"/>
              <a:headEnd type="none" w="sm" len="sm"/>
              <a:tailEnd type="none" w="sm" len="sm"/>
            </a:ln>
          </p:spPr>
          <p:txBody>
            <a:bodyPr/>
            <a:lstStyle/>
            <a:p>
              <a:endParaRPr lang="en-US"/>
            </a:p>
          </p:txBody>
        </p:sp>
      </p:grpSp>
      <p:sp>
        <p:nvSpPr>
          <p:cNvPr id="20" name="TextBox 18">
            <a:extLst>
              <a:ext uri="{FF2B5EF4-FFF2-40B4-BE49-F238E27FC236}">
                <a16:creationId xmlns:a16="http://schemas.microsoft.com/office/drawing/2014/main" id="{944CED24-6EFB-D0DA-0548-3DF481CB31CB}"/>
              </a:ext>
            </a:extLst>
          </p:cNvPr>
          <p:cNvSpPr txBox="1"/>
          <p:nvPr/>
        </p:nvSpPr>
        <p:spPr>
          <a:xfrm>
            <a:off x="309339" y="195477"/>
            <a:ext cx="3810967" cy="240665"/>
          </a:xfrm>
          <a:prstGeom prst="rect">
            <a:avLst/>
          </a:prstGeom>
        </p:spPr>
        <p:txBody>
          <a:bodyPr lIns="0" tIns="0" rIns="0" bIns="0" rtlCol="0" anchor="t">
            <a:spAutoFit/>
          </a:bodyPr>
          <a:lstStyle/>
          <a:p>
            <a:pPr>
              <a:lnSpc>
                <a:spcPts val="1960"/>
              </a:lnSpc>
              <a:spcBef>
                <a:spcPct val="0"/>
              </a:spcBef>
            </a:pPr>
            <a:r>
              <a:rPr lang="en-US" sz="1400" dirty="0">
                <a:solidFill>
                  <a:srgbClr val="F2FC75"/>
                </a:solidFill>
                <a:latin typeface="Gordita"/>
              </a:rPr>
              <a:t>COMP207 Project</a:t>
            </a:r>
          </a:p>
        </p:txBody>
      </p:sp>
      <p:sp>
        <p:nvSpPr>
          <p:cNvPr id="21" name="TextBox 17">
            <a:extLst>
              <a:ext uri="{FF2B5EF4-FFF2-40B4-BE49-F238E27FC236}">
                <a16:creationId xmlns:a16="http://schemas.microsoft.com/office/drawing/2014/main" id="{591D0277-E791-DAAB-C864-A57D62E96CF4}"/>
              </a:ext>
            </a:extLst>
          </p:cNvPr>
          <p:cNvSpPr txBox="1"/>
          <p:nvPr/>
        </p:nvSpPr>
        <p:spPr>
          <a:xfrm>
            <a:off x="15861879" y="195477"/>
            <a:ext cx="2116781" cy="240665"/>
          </a:xfrm>
          <a:prstGeom prst="rect">
            <a:avLst/>
          </a:prstGeom>
        </p:spPr>
        <p:txBody>
          <a:bodyPr lIns="0" tIns="0" rIns="0" bIns="0" rtlCol="0" anchor="t">
            <a:spAutoFit/>
          </a:bodyPr>
          <a:lstStyle/>
          <a:p>
            <a:pPr algn="r">
              <a:lnSpc>
                <a:spcPts val="1960"/>
              </a:lnSpc>
              <a:spcBef>
                <a:spcPct val="0"/>
              </a:spcBef>
            </a:pPr>
            <a:r>
              <a:rPr lang="en-US" sz="1400" dirty="0">
                <a:solidFill>
                  <a:srgbClr val="F2FC75"/>
                </a:solidFill>
                <a:latin typeface="Gordita"/>
              </a:rPr>
              <a:t>AANSS</a:t>
            </a:r>
          </a:p>
        </p:txBody>
      </p:sp>
    </p:spTree>
    <p:extLst>
      <p:ext uri="{BB962C8B-B14F-4D97-AF65-F5344CB8AC3E}">
        <p14:creationId xmlns:p14="http://schemas.microsoft.com/office/powerpoint/2010/main" val="26800170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4" name="TextBox 4"/>
          <p:cNvSpPr txBox="1"/>
          <p:nvPr/>
        </p:nvSpPr>
        <p:spPr>
          <a:xfrm>
            <a:off x="533400" y="1104900"/>
            <a:ext cx="16230600" cy="2218556"/>
          </a:xfrm>
          <a:prstGeom prst="rect">
            <a:avLst/>
          </a:prstGeom>
        </p:spPr>
        <p:txBody>
          <a:bodyPr lIns="0" tIns="0" rIns="0" bIns="0" rtlCol="0" anchor="t">
            <a:spAutoFit/>
          </a:bodyPr>
          <a:lstStyle/>
          <a:p>
            <a:pPr marL="0" lvl="0" indent="0">
              <a:lnSpc>
                <a:spcPts val="17280"/>
              </a:lnSpc>
              <a:spcBef>
                <a:spcPct val="0"/>
              </a:spcBef>
            </a:pPr>
            <a:r>
              <a:rPr lang="en-US" sz="12200" dirty="0">
                <a:solidFill>
                  <a:srgbClr val="FFFFFF"/>
                </a:solidFill>
                <a:latin typeface="TAN Nightingale"/>
              </a:rPr>
              <a:t>WB Model</a:t>
            </a:r>
          </a:p>
        </p:txBody>
      </p:sp>
      <p:grpSp>
        <p:nvGrpSpPr>
          <p:cNvPr id="7" name="Group 7"/>
          <p:cNvGrpSpPr/>
          <p:nvPr/>
        </p:nvGrpSpPr>
        <p:grpSpPr>
          <a:xfrm>
            <a:off x="10439400" y="952500"/>
            <a:ext cx="1870567" cy="1870567"/>
            <a:chOff x="0" y="0"/>
            <a:chExt cx="2494090" cy="2494090"/>
          </a:xfrm>
        </p:grpSpPr>
        <p:grpSp>
          <p:nvGrpSpPr>
            <p:cNvPr id="8" name="Group 8"/>
            <p:cNvGrpSpPr/>
            <p:nvPr/>
          </p:nvGrpSpPr>
          <p:grpSpPr>
            <a:xfrm>
              <a:off x="0" y="0"/>
              <a:ext cx="2494090" cy="249409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A91F8"/>
                </a:solidFill>
                <a:prstDash val="solid"/>
                <a:miter/>
              </a:ln>
            </p:spPr>
            <p:txBody>
              <a:bodyPr/>
              <a:lstStyle/>
              <a:p>
                <a:endParaRPr 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1" name="AutoShape 11"/>
            <p:cNvSpPr/>
            <p:nvPr/>
          </p:nvSpPr>
          <p:spPr>
            <a:xfrm>
              <a:off x="617743" y="617743"/>
              <a:ext cx="1257488" cy="1257488"/>
            </a:xfrm>
            <a:prstGeom prst="line">
              <a:avLst/>
            </a:prstGeom>
            <a:ln w="46187" cap="flat">
              <a:solidFill>
                <a:srgbClr val="CA91F8"/>
              </a:solidFill>
              <a:prstDash val="solid"/>
              <a:headEnd type="none" w="sm" len="sm"/>
              <a:tailEnd type="none" w="sm" len="sm"/>
            </a:ln>
          </p:spPr>
          <p:txBody>
            <a:bodyPr/>
            <a:lstStyle/>
            <a:p>
              <a:endParaRPr lang="en-US"/>
            </a:p>
          </p:txBody>
        </p:sp>
        <p:sp>
          <p:nvSpPr>
            <p:cNvPr id="12" name="AutoShape 12"/>
            <p:cNvSpPr/>
            <p:nvPr/>
          </p:nvSpPr>
          <p:spPr>
            <a:xfrm>
              <a:off x="1056427" y="1869583"/>
              <a:ext cx="832442" cy="0"/>
            </a:xfrm>
            <a:prstGeom prst="line">
              <a:avLst/>
            </a:prstGeom>
            <a:ln w="46187" cap="flat">
              <a:solidFill>
                <a:srgbClr val="CA91F8"/>
              </a:solidFill>
              <a:prstDash val="solid"/>
              <a:headEnd type="none" w="sm" len="sm"/>
              <a:tailEnd type="none" w="sm" len="sm"/>
            </a:ln>
          </p:spPr>
          <p:txBody>
            <a:bodyPr/>
            <a:lstStyle/>
            <a:p>
              <a:endParaRPr lang="en-US"/>
            </a:p>
          </p:txBody>
        </p:sp>
        <p:sp>
          <p:nvSpPr>
            <p:cNvPr id="13" name="AutoShape 13"/>
            <p:cNvSpPr/>
            <p:nvPr/>
          </p:nvSpPr>
          <p:spPr>
            <a:xfrm flipV="1">
              <a:off x="1869583" y="1015750"/>
              <a:ext cx="0" cy="832442"/>
            </a:xfrm>
            <a:prstGeom prst="line">
              <a:avLst/>
            </a:prstGeom>
            <a:ln w="46187" cap="flat">
              <a:solidFill>
                <a:srgbClr val="CA91F8"/>
              </a:solidFill>
              <a:prstDash val="solid"/>
              <a:headEnd type="none" w="sm" len="sm"/>
              <a:tailEnd type="none" w="sm" len="sm"/>
            </a:ln>
          </p:spPr>
          <p:txBody>
            <a:bodyPr/>
            <a:lstStyle/>
            <a:p>
              <a:endParaRPr lang="en-US"/>
            </a:p>
          </p:txBody>
        </p:sp>
      </p:grpSp>
      <p:sp>
        <p:nvSpPr>
          <p:cNvPr id="14" name="TextBox 18">
            <a:extLst>
              <a:ext uri="{FF2B5EF4-FFF2-40B4-BE49-F238E27FC236}">
                <a16:creationId xmlns:a16="http://schemas.microsoft.com/office/drawing/2014/main" id="{EABACB7F-877E-153F-8876-A252FB8C879F}"/>
              </a:ext>
            </a:extLst>
          </p:cNvPr>
          <p:cNvSpPr txBox="1"/>
          <p:nvPr/>
        </p:nvSpPr>
        <p:spPr>
          <a:xfrm>
            <a:off x="309339" y="195477"/>
            <a:ext cx="3810967" cy="240665"/>
          </a:xfrm>
          <a:prstGeom prst="rect">
            <a:avLst/>
          </a:prstGeom>
        </p:spPr>
        <p:txBody>
          <a:bodyPr lIns="0" tIns="0" rIns="0" bIns="0" rtlCol="0" anchor="t">
            <a:spAutoFit/>
          </a:bodyPr>
          <a:lstStyle/>
          <a:p>
            <a:pPr>
              <a:lnSpc>
                <a:spcPts val="1960"/>
              </a:lnSpc>
              <a:spcBef>
                <a:spcPct val="0"/>
              </a:spcBef>
            </a:pPr>
            <a:r>
              <a:rPr lang="en-US" sz="1400" dirty="0">
                <a:solidFill>
                  <a:srgbClr val="F2FC75"/>
                </a:solidFill>
                <a:latin typeface="Gordita"/>
              </a:rPr>
              <a:t>COMP207 Project</a:t>
            </a:r>
          </a:p>
        </p:txBody>
      </p:sp>
      <p:grpSp>
        <p:nvGrpSpPr>
          <p:cNvPr id="2" name="Group 2">
            <a:extLst>
              <a:ext uri="{FF2B5EF4-FFF2-40B4-BE49-F238E27FC236}">
                <a16:creationId xmlns:a16="http://schemas.microsoft.com/office/drawing/2014/main" id="{FC3200F9-62E8-0343-FB3D-8D6FE6EB2814}"/>
              </a:ext>
            </a:extLst>
          </p:cNvPr>
          <p:cNvGrpSpPr>
            <a:grpSpLocks noChangeAspect="1"/>
          </p:cNvGrpSpPr>
          <p:nvPr/>
        </p:nvGrpSpPr>
        <p:grpSpPr>
          <a:xfrm>
            <a:off x="6858000" y="3634363"/>
            <a:ext cx="10631964" cy="6457159"/>
            <a:chOff x="0" y="0"/>
            <a:chExt cx="15163800" cy="10591800"/>
          </a:xfrm>
        </p:grpSpPr>
        <p:sp>
          <p:nvSpPr>
            <p:cNvPr id="3" name="Freeform 3">
              <a:extLst>
                <a:ext uri="{FF2B5EF4-FFF2-40B4-BE49-F238E27FC236}">
                  <a16:creationId xmlns:a16="http://schemas.microsoft.com/office/drawing/2014/main" id="{D589F016-8867-31F8-8402-9503EDDE7B34}"/>
                </a:ext>
              </a:extLst>
            </p:cNvPr>
            <p:cNvSpPr/>
            <p:nvPr/>
          </p:nvSpPr>
          <p:spPr>
            <a:xfrm>
              <a:off x="0" y="0"/>
              <a:ext cx="15163800" cy="10591800"/>
            </a:xfrm>
            <a:custGeom>
              <a:avLst/>
              <a:gdLst/>
              <a:ahLst/>
              <a:cxnLst/>
              <a:rect l="l" t="t" r="r" b="b"/>
              <a:pathLst>
                <a:path w="15163800" h="10591800">
                  <a:moveTo>
                    <a:pt x="15163800" y="254000"/>
                  </a:moveTo>
                  <a:lnTo>
                    <a:pt x="15163800" y="10337800"/>
                  </a:lnTo>
                  <a:cubicBezTo>
                    <a:pt x="15163800" y="10478135"/>
                    <a:pt x="15050136" y="10591800"/>
                    <a:pt x="14909800" y="10591800"/>
                  </a:cubicBezTo>
                  <a:lnTo>
                    <a:pt x="254000" y="10591800"/>
                  </a:lnTo>
                  <a:cubicBezTo>
                    <a:pt x="113665" y="10591800"/>
                    <a:pt x="0" y="10478135"/>
                    <a:pt x="0" y="10337800"/>
                  </a:cubicBezTo>
                  <a:lnTo>
                    <a:pt x="0" y="254000"/>
                  </a:lnTo>
                  <a:cubicBezTo>
                    <a:pt x="0" y="113665"/>
                    <a:pt x="113665" y="0"/>
                    <a:pt x="254000" y="0"/>
                  </a:cubicBezTo>
                  <a:lnTo>
                    <a:pt x="14909800" y="0"/>
                  </a:lnTo>
                  <a:cubicBezTo>
                    <a:pt x="15050136" y="0"/>
                    <a:pt x="15163800" y="113665"/>
                    <a:pt x="15163800" y="254000"/>
                  </a:cubicBezTo>
                  <a:close/>
                </a:path>
              </a:pathLst>
            </a:custGeom>
            <a:solidFill>
              <a:srgbClr val="000000">
                <a:alpha val="0"/>
              </a:srgbClr>
            </a:solidFill>
            <a:ln w="12700">
              <a:solidFill>
                <a:srgbClr val="000000"/>
              </a:solidFill>
            </a:ln>
          </p:spPr>
          <p:txBody>
            <a:bodyPr/>
            <a:lstStyle/>
            <a:p>
              <a:endParaRPr lang="en-US" dirty="0"/>
            </a:p>
          </p:txBody>
        </p:sp>
      </p:grpSp>
      <p:sp>
        <p:nvSpPr>
          <p:cNvPr id="15" name="TextBox 3">
            <a:extLst>
              <a:ext uri="{FF2B5EF4-FFF2-40B4-BE49-F238E27FC236}">
                <a16:creationId xmlns:a16="http://schemas.microsoft.com/office/drawing/2014/main" id="{7BAE9A1E-2528-0228-AA54-A8AE4784251E}"/>
              </a:ext>
            </a:extLst>
          </p:cNvPr>
          <p:cNvSpPr txBox="1"/>
          <p:nvPr/>
        </p:nvSpPr>
        <p:spPr>
          <a:xfrm>
            <a:off x="685800" y="3992214"/>
            <a:ext cx="5284873" cy="1459438"/>
          </a:xfrm>
          <a:prstGeom prst="rect">
            <a:avLst/>
          </a:prstGeom>
        </p:spPr>
        <p:txBody>
          <a:bodyPr wrap="square" lIns="0" tIns="0" rIns="0" bIns="0" rtlCol="0" anchor="t">
            <a:spAutoFit/>
          </a:bodyPr>
          <a:lstStyle/>
          <a:p>
            <a:pPr algn="l" rtl="1">
              <a:lnSpc>
                <a:spcPts val="2940"/>
              </a:lnSpc>
            </a:pPr>
            <a:r>
              <a:rPr lang="en-US" sz="2100" dirty="0">
                <a:solidFill>
                  <a:srgbClr val="FFFFFF"/>
                </a:solidFill>
                <a:latin typeface="Gordita"/>
              </a:rPr>
              <a:t>The WMB File also contains the inserts and data that is associated with each table, which there is a lot of data for a club and with this many tables.</a:t>
            </a:r>
          </a:p>
        </p:txBody>
      </p:sp>
      <p:pic>
        <p:nvPicPr>
          <p:cNvPr id="16" name="Picture 15">
            <a:extLst>
              <a:ext uri="{FF2B5EF4-FFF2-40B4-BE49-F238E27FC236}">
                <a16:creationId xmlns:a16="http://schemas.microsoft.com/office/drawing/2014/main" id="{DCEAD4F9-96F1-0E6D-047C-0D9544B9BC72}"/>
              </a:ext>
            </a:extLst>
          </p:cNvPr>
          <p:cNvPicPr>
            <a:picLocks noChangeAspect="1"/>
          </p:cNvPicPr>
          <p:nvPr/>
        </p:nvPicPr>
        <p:blipFill>
          <a:blip r:embed="rId2"/>
          <a:stretch>
            <a:fillRect/>
          </a:stretch>
        </p:blipFill>
        <p:spPr>
          <a:xfrm>
            <a:off x="7010400" y="3761947"/>
            <a:ext cx="10363200" cy="6258224"/>
          </a:xfrm>
          <a:prstGeom prst="rect">
            <a:avLst/>
          </a:prstGeom>
        </p:spPr>
      </p:pic>
    </p:spTree>
    <p:extLst>
      <p:ext uri="{BB962C8B-B14F-4D97-AF65-F5344CB8AC3E}">
        <p14:creationId xmlns:p14="http://schemas.microsoft.com/office/powerpoint/2010/main" val="227716647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028700" y="7387733"/>
            <a:ext cx="1870567" cy="1870567"/>
            <a:chOff x="0" y="0"/>
            <a:chExt cx="2494090" cy="2494090"/>
          </a:xfrm>
        </p:grpSpPr>
        <p:grpSp>
          <p:nvGrpSpPr>
            <p:cNvPr id="3" name="Group 3"/>
            <p:cNvGrpSpPr/>
            <p:nvPr/>
          </p:nvGrpSpPr>
          <p:grpSpPr>
            <a:xfrm>
              <a:off x="0" y="0"/>
              <a:ext cx="2494090" cy="249409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2FC75"/>
                </a:solidFill>
                <a:prstDash val="solid"/>
                <a:miter/>
              </a:ln>
            </p:spPr>
            <p:txBody>
              <a:bodyPr/>
              <a:lstStyle/>
              <a:p>
                <a:endParaRPr lang="en-US"/>
              </a:p>
            </p:txBody>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6" name="AutoShape 6"/>
            <p:cNvSpPr/>
            <p:nvPr/>
          </p:nvSpPr>
          <p:spPr>
            <a:xfrm>
              <a:off x="617743" y="617743"/>
              <a:ext cx="1257488" cy="1257488"/>
            </a:xfrm>
            <a:prstGeom prst="line">
              <a:avLst/>
            </a:prstGeom>
            <a:ln w="46187" cap="flat">
              <a:solidFill>
                <a:srgbClr val="F2FC75"/>
              </a:solidFill>
              <a:prstDash val="solid"/>
              <a:headEnd type="none" w="sm" len="sm"/>
              <a:tailEnd type="none" w="sm" len="sm"/>
            </a:ln>
          </p:spPr>
          <p:txBody>
            <a:bodyPr/>
            <a:lstStyle/>
            <a:p>
              <a:endParaRPr lang="en-US"/>
            </a:p>
          </p:txBody>
        </p:sp>
        <p:sp>
          <p:nvSpPr>
            <p:cNvPr id="7" name="AutoShape 7"/>
            <p:cNvSpPr/>
            <p:nvPr/>
          </p:nvSpPr>
          <p:spPr>
            <a:xfrm>
              <a:off x="1056427" y="1869583"/>
              <a:ext cx="832442" cy="0"/>
            </a:xfrm>
            <a:prstGeom prst="line">
              <a:avLst/>
            </a:prstGeom>
            <a:ln w="46187" cap="flat">
              <a:solidFill>
                <a:srgbClr val="F2FC75"/>
              </a:solidFill>
              <a:prstDash val="solid"/>
              <a:headEnd type="none" w="sm" len="sm"/>
              <a:tailEnd type="none" w="sm" len="sm"/>
            </a:ln>
          </p:spPr>
          <p:txBody>
            <a:bodyPr/>
            <a:lstStyle/>
            <a:p>
              <a:endParaRPr lang="en-US"/>
            </a:p>
          </p:txBody>
        </p:sp>
        <p:sp>
          <p:nvSpPr>
            <p:cNvPr id="8" name="AutoShape 8"/>
            <p:cNvSpPr/>
            <p:nvPr/>
          </p:nvSpPr>
          <p:spPr>
            <a:xfrm flipV="1">
              <a:off x="1869583" y="1015750"/>
              <a:ext cx="0" cy="832442"/>
            </a:xfrm>
            <a:prstGeom prst="line">
              <a:avLst/>
            </a:prstGeom>
            <a:ln w="46187" cap="flat">
              <a:solidFill>
                <a:srgbClr val="F2FC75"/>
              </a:solidFill>
              <a:prstDash val="solid"/>
              <a:headEnd type="none" w="sm" len="sm"/>
              <a:tailEnd type="none" w="sm" len="sm"/>
            </a:ln>
          </p:spPr>
          <p:txBody>
            <a:bodyPr/>
            <a:lstStyle/>
            <a:p>
              <a:endParaRPr lang="en-US"/>
            </a:p>
          </p:txBody>
        </p:sp>
      </p:grpSp>
      <p:grpSp>
        <p:nvGrpSpPr>
          <p:cNvPr id="9" name="Group 9"/>
          <p:cNvGrpSpPr/>
          <p:nvPr/>
        </p:nvGrpSpPr>
        <p:grpSpPr>
          <a:xfrm rot="5400000">
            <a:off x="15388733" y="1028700"/>
            <a:ext cx="1870567" cy="1870567"/>
            <a:chOff x="0" y="0"/>
            <a:chExt cx="2494090" cy="2494090"/>
          </a:xfrm>
        </p:grpSpPr>
        <p:grpSp>
          <p:nvGrpSpPr>
            <p:cNvPr id="10" name="Group 10"/>
            <p:cNvGrpSpPr/>
            <p:nvPr/>
          </p:nvGrpSpPr>
          <p:grpSpPr>
            <a:xfrm>
              <a:off x="0" y="0"/>
              <a:ext cx="2494090" cy="249409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2FC75"/>
                </a:solidFill>
                <a:prstDash val="solid"/>
                <a:miter/>
              </a:ln>
            </p:spPr>
            <p:txBody>
              <a:bodyPr/>
              <a:lstStyle/>
              <a:p>
                <a:endParaRPr lang="en-US"/>
              </a:p>
            </p:txBody>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3" name="AutoShape 13"/>
            <p:cNvSpPr/>
            <p:nvPr/>
          </p:nvSpPr>
          <p:spPr>
            <a:xfrm>
              <a:off x="617743" y="617743"/>
              <a:ext cx="1257488" cy="1257488"/>
            </a:xfrm>
            <a:prstGeom prst="line">
              <a:avLst/>
            </a:prstGeom>
            <a:ln w="46187" cap="flat">
              <a:solidFill>
                <a:srgbClr val="F2FC75"/>
              </a:solidFill>
              <a:prstDash val="solid"/>
              <a:headEnd type="none" w="sm" len="sm"/>
              <a:tailEnd type="none" w="sm" len="sm"/>
            </a:ln>
          </p:spPr>
          <p:txBody>
            <a:bodyPr/>
            <a:lstStyle/>
            <a:p>
              <a:endParaRPr lang="en-US"/>
            </a:p>
          </p:txBody>
        </p:sp>
        <p:sp>
          <p:nvSpPr>
            <p:cNvPr id="14" name="AutoShape 14"/>
            <p:cNvSpPr/>
            <p:nvPr/>
          </p:nvSpPr>
          <p:spPr>
            <a:xfrm>
              <a:off x="1056427" y="1869583"/>
              <a:ext cx="832442" cy="0"/>
            </a:xfrm>
            <a:prstGeom prst="line">
              <a:avLst/>
            </a:prstGeom>
            <a:ln w="46187" cap="flat">
              <a:solidFill>
                <a:srgbClr val="F2FC75"/>
              </a:solidFill>
              <a:prstDash val="solid"/>
              <a:headEnd type="none" w="sm" len="sm"/>
              <a:tailEnd type="none" w="sm" len="sm"/>
            </a:ln>
          </p:spPr>
          <p:txBody>
            <a:bodyPr/>
            <a:lstStyle/>
            <a:p>
              <a:endParaRPr lang="en-US"/>
            </a:p>
          </p:txBody>
        </p:sp>
        <p:sp>
          <p:nvSpPr>
            <p:cNvPr id="15" name="AutoShape 15"/>
            <p:cNvSpPr/>
            <p:nvPr/>
          </p:nvSpPr>
          <p:spPr>
            <a:xfrm flipV="1">
              <a:off x="1869583" y="1015750"/>
              <a:ext cx="0" cy="832442"/>
            </a:xfrm>
            <a:prstGeom prst="line">
              <a:avLst/>
            </a:prstGeom>
            <a:ln w="46187" cap="flat">
              <a:solidFill>
                <a:srgbClr val="F2FC75"/>
              </a:solidFill>
              <a:prstDash val="solid"/>
              <a:headEnd type="none" w="sm" len="sm"/>
              <a:tailEnd type="none" w="sm" len="sm"/>
            </a:ln>
          </p:spPr>
          <p:txBody>
            <a:bodyPr/>
            <a:lstStyle/>
            <a:p>
              <a:endParaRPr lang="en-US"/>
            </a:p>
          </p:txBody>
        </p:sp>
      </p:grpSp>
      <p:sp>
        <p:nvSpPr>
          <p:cNvPr id="16" name="TextBox 16"/>
          <p:cNvSpPr txBox="1"/>
          <p:nvPr/>
        </p:nvSpPr>
        <p:spPr>
          <a:xfrm>
            <a:off x="457200" y="1333500"/>
            <a:ext cx="8801101" cy="4437112"/>
          </a:xfrm>
          <a:prstGeom prst="rect">
            <a:avLst/>
          </a:prstGeom>
        </p:spPr>
        <p:txBody>
          <a:bodyPr wrap="square" lIns="0" tIns="0" rIns="0" bIns="0" rtlCol="0" anchor="t">
            <a:spAutoFit/>
          </a:bodyPr>
          <a:lstStyle/>
          <a:p>
            <a:pPr marL="0" lvl="0" indent="0" algn="l">
              <a:lnSpc>
                <a:spcPts val="17280"/>
              </a:lnSpc>
              <a:spcBef>
                <a:spcPct val="0"/>
              </a:spcBef>
            </a:pPr>
            <a:r>
              <a:rPr lang="en-US" sz="14400" dirty="0">
                <a:solidFill>
                  <a:srgbClr val="FFFFFF"/>
                </a:solidFill>
                <a:latin typeface="TAN Nightingale"/>
              </a:rPr>
              <a:t>Data </a:t>
            </a:r>
            <a:r>
              <a:rPr lang="en-US" sz="14400" dirty="0">
                <a:solidFill>
                  <a:srgbClr val="F2FC75"/>
                </a:solidFill>
                <a:latin typeface="TAN Nightingale"/>
              </a:rPr>
              <a:t>&amp;</a:t>
            </a:r>
            <a:r>
              <a:rPr lang="en-US" sz="14400" dirty="0">
                <a:solidFill>
                  <a:srgbClr val="CA91F8"/>
                </a:solidFill>
                <a:latin typeface="TAN Nightingale"/>
              </a:rPr>
              <a:t>Inserts</a:t>
            </a:r>
          </a:p>
        </p:txBody>
      </p:sp>
      <p:sp>
        <p:nvSpPr>
          <p:cNvPr id="20" name="TextBox 18">
            <a:extLst>
              <a:ext uri="{FF2B5EF4-FFF2-40B4-BE49-F238E27FC236}">
                <a16:creationId xmlns:a16="http://schemas.microsoft.com/office/drawing/2014/main" id="{F67DA674-01B5-8D84-7BA2-16BEDCF1762F}"/>
              </a:ext>
            </a:extLst>
          </p:cNvPr>
          <p:cNvSpPr txBox="1"/>
          <p:nvPr/>
        </p:nvSpPr>
        <p:spPr>
          <a:xfrm>
            <a:off x="309339" y="195477"/>
            <a:ext cx="3810967" cy="240665"/>
          </a:xfrm>
          <a:prstGeom prst="rect">
            <a:avLst/>
          </a:prstGeom>
        </p:spPr>
        <p:txBody>
          <a:bodyPr lIns="0" tIns="0" rIns="0" bIns="0" rtlCol="0" anchor="t">
            <a:spAutoFit/>
          </a:bodyPr>
          <a:lstStyle/>
          <a:p>
            <a:pPr>
              <a:lnSpc>
                <a:spcPts val="1960"/>
              </a:lnSpc>
              <a:spcBef>
                <a:spcPct val="0"/>
              </a:spcBef>
            </a:pPr>
            <a:r>
              <a:rPr lang="en-US" sz="1400" dirty="0">
                <a:solidFill>
                  <a:srgbClr val="F2FC75"/>
                </a:solidFill>
                <a:latin typeface="Gordita"/>
              </a:rPr>
              <a:t>COMP207 Project</a:t>
            </a:r>
          </a:p>
        </p:txBody>
      </p:sp>
      <p:sp>
        <p:nvSpPr>
          <p:cNvPr id="21" name="TextBox 17">
            <a:extLst>
              <a:ext uri="{FF2B5EF4-FFF2-40B4-BE49-F238E27FC236}">
                <a16:creationId xmlns:a16="http://schemas.microsoft.com/office/drawing/2014/main" id="{18E1F0C3-3A32-E84C-C0A1-E4C778C23623}"/>
              </a:ext>
            </a:extLst>
          </p:cNvPr>
          <p:cNvSpPr txBox="1"/>
          <p:nvPr/>
        </p:nvSpPr>
        <p:spPr>
          <a:xfrm>
            <a:off x="15861879" y="195477"/>
            <a:ext cx="2116781" cy="240665"/>
          </a:xfrm>
          <a:prstGeom prst="rect">
            <a:avLst/>
          </a:prstGeom>
        </p:spPr>
        <p:txBody>
          <a:bodyPr lIns="0" tIns="0" rIns="0" bIns="0" rtlCol="0" anchor="t">
            <a:spAutoFit/>
          </a:bodyPr>
          <a:lstStyle/>
          <a:p>
            <a:pPr algn="r">
              <a:lnSpc>
                <a:spcPts val="1960"/>
              </a:lnSpc>
              <a:spcBef>
                <a:spcPct val="0"/>
              </a:spcBef>
            </a:pPr>
            <a:r>
              <a:rPr lang="en-US" sz="1400" dirty="0">
                <a:solidFill>
                  <a:srgbClr val="F2FC75"/>
                </a:solidFill>
                <a:latin typeface="Gordita"/>
              </a:rPr>
              <a:t>AANSS</a:t>
            </a:r>
          </a:p>
        </p:txBody>
      </p:sp>
      <p:sp>
        <p:nvSpPr>
          <p:cNvPr id="22" name="TextBox 3">
            <a:extLst>
              <a:ext uri="{FF2B5EF4-FFF2-40B4-BE49-F238E27FC236}">
                <a16:creationId xmlns:a16="http://schemas.microsoft.com/office/drawing/2014/main" id="{8CF8C59A-A566-3426-35C3-1658BC0DFE3C}"/>
              </a:ext>
            </a:extLst>
          </p:cNvPr>
          <p:cNvSpPr txBox="1"/>
          <p:nvPr/>
        </p:nvSpPr>
        <p:spPr>
          <a:xfrm>
            <a:off x="9982200" y="5641177"/>
            <a:ext cx="7570873" cy="4062715"/>
          </a:xfrm>
          <a:prstGeom prst="rect">
            <a:avLst/>
          </a:prstGeom>
        </p:spPr>
        <p:txBody>
          <a:bodyPr wrap="square" lIns="0" tIns="0" rIns="0" bIns="0" rtlCol="0" anchor="t">
            <a:spAutoFit/>
          </a:bodyPr>
          <a:lstStyle/>
          <a:p>
            <a:pPr algn="l" rtl="1">
              <a:lnSpc>
                <a:spcPts val="2940"/>
              </a:lnSpc>
            </a:pPr>
            <a:r>
              <a:rPr lang="en-US" sz="2100" dirty="0">
                <a:solidFill>
                  <a:srgbClr val="FFFFFF"/>
                </a:solidFill>
                <a:latin typeface="Gordita"/>
              </a:rPr>
              <a:t>Out of everything so far, this is probably what took the most time, determining the data sets for everything individually and then creating that data, which for example the person table contains 347 Inserts, which if done manually would take a huge amount of time so we built a script which outputs randomly generated data from provided names, streets etc.. , But for every group we need specific edits, for example: the football academy team, you’d have to edit the script to only get people of a certain age range so they’d be a fit for the team.</a:t>
            </a:r>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4" name="TextBox 4"/>
          <p:cNvSpPr txBox="1"/>
          <p:nvPr/>
        </p:nvSpPr>
        <p:spPr>
          <a:xfrm>
            <a:off x="533400" y="1378040"/>
            <a:ext cx="6788047" cy="2954655"/>
          </a:xfrm>
          <a:prstGeom prst="rect">
            <a:avLst/>
          </a:prstGeom>
        </p:spPr>
        <p:txBody>
          <a:bodyPr wrap="square" lIns="0" tIns="0" rIns="0" bIns="0" rtlCol="0" anchor="t">
            <a:spAutoFit/>
          </a:bodyPr>
          <a:lstStyle/>
          <a:p>
            <a:pPr marL="0" lvl="0" indent="0">
              <a:spcBef>
                <a:spcPct val="0"/>
              </a:spcBef>
            </a:pPr>
            <a:r>
              <a:rPr lang="en-US" sz="9600" dirty="0">
                <a:solidFill>
                  <a:schemeClr val="bg1">
                    <a:lumMod val="95000"/>
                  </a:schemeClr>
                </a:solidFill>
                <a:latin typeface="TAN Nightingale"/>
              </a:rPr>
              <a:t>Data Gen </a:t>
            </a:r>
          </a:p>
          <a:p>
            <a:pPr marL="0" lvl="0" indent="0">
              <a:spcBef>
                <a:spcPct val="0"/>
              </a:spcBef>
            </a:pPr>
            <a:r>
              <a:rPr lang="en-US" sz="9600" dirty="0">
                <a:solidFill>
                  <a:srgbClr val="CA91F8"/>
                </a:solidFill>
                <a:latin typeface="TAN Nightingale"/>
              </a:rPr>
              <a:t>Script</a:t>
            </a:r>
            <a:r>
              <a:rPr lang="en-US" sz="9600" dirty="0">
                <a:solidFill>
                  <a:srgbClr val="F2FC75"/>
                </a:solidFill>
                <a:latin typeface="TAN Nightingale"/>
              </a:rPr>
              <a:t> </a:t>
            </a:r>
            <a:endParaRPr lang="en-US" sz="9600" dirty="0">
              <a:solidFill>
                <a:schemeClr val="bg1"/>
              </a:solidFill>
              <a:latin typeface="TAN Nightingale"/>
            </a:endParaRPr>
          </a:p>
        </p:txBody>
      </p:sp>
      <p:sp>
        <p:nvSpPr>
          <p:cNvPr id="5" name="TextBox 5"/>
          <p:cNvSpPr txBox="1"/>
          <p:nvPr/>
        </p:nvSpPr>
        <p:spPr>
          <a:xfrm>
            <a:off x="15861879" y="195477"/>
            <a:ext cx="2116781" cy="240665"/>
          </a:xfrm>
          <a:prstGeom prst="rect">
            <a:avLst/>
          </a:prstGeom>
        </p:spPr>
        <p:txBody>
          <a:bodyPr lIns="0" tIns="0" rIns="0" bIns="0" rtlCol="0" anchor="t">
            <a:spAutoFit/>
          </a:bodyPr>
          <a:lstStyle/>
          <a:p>
            <a:pPr algn="r">
              <a:lnSpc>
                <a:spcPts val="1960"/>
              </a:lnSpc>
              <a:spcBef>
                <a:spcPct val="0"/>
              </a:spcBef>
            </a:pPr>
            <a:r>
              <a:rPr lang="en-US" sz="1400" dirty="0">
                <a:solidFill>
                  <a:srgbClr val="F2FC75"/>
                </a:solidFill>
                <a:latin typeface="Gordita"/>
              </a:rPr>
              <a:t>AANSS</a:t>
            </a:r>
          </a:p>
        </p:txBody>
      </p:sp>
      <p:sp>
        <p:nvSpPr>
          <p:cNvPr id="10" name="TextBox 18">
            <a:extLst>
              <a:ext uri="{FF2B5EF4-FFF2-40B4-BE49-F238E27FC236}">
                <a16:creationId xmlns:a16="http://schemas.microsoft.com/office/drawing/2014/main" id="{7C2C60AC-33E6-81ED-714B-BFCA627CF562}"/>
              </a:ext>
            </a:extLst>
          </p:cNvPr>
          <p:cNvSpPr txBox="1"/>
          <p:nvPr/>
        </p:nvSpPr>
        <p:spPr>
          <a:xfrm>
            <a:off x="381000" y="286295"/>
            <a:ext cx="3810967" cy="240665"/>
          </a:xfrm>
          <a:prstGeom prst="rect">
            <a:avLst/>
          </a:prstGeom>
        </p:spPr>
        <p:txBody>
          <a:bodyPr lIns="0" tIns="0" rIns="0" bIns="0" rtlCol="0" anchor="t">
            <a:spAutoFit/>
          </a:bodyPr>
          <a:lstStyle/>
          <a:p>
            <a:pPr>
              <a:lnSpc>
                <a:spcPts val="1960"/>
              </a:lnSpc>
              <a:spcBef>
                <a:spcPct val="0"/>
              </a:spcBef>
            </a:pPr>
            <a:r>
              <a:rPr lang="en-US" sz="1400" dirty="0">
                <a:solidFill>
                  <a:srgbClr val="F2FC75"/>
                </a:solidFill>
                <a:latin typeface="Gordita"/>
              </a:rPr>
              <a:t>COMP207 Project</a:t>
            </a:r>
          </a:p>
        </p:txBody>
      </p:sp>
      <p:pic>
        <p:nvPicPr>
          <p:cNvPr id="15" name="Picture 14">
            <a:extLst>
              <a:ext uri="{FF2B5EF4-FFF2-40B4-BE49-F238E27FC236}">
                <a16:creationId xmlns:a16="http://schemas.microsoft.com/office/drawing/2014/main" id="{31F3962E-6C8B-9C03-297E-9190304A976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32790"/>
          <a:stretch/>
        </p:blipFill>
        <p:spPr>
          <a:xfrm>
            <a:off x="7094517" y="2628900"/>
            <a:ext cx="10668000" cy="7631865"/>
          </a:xfrm>
          <a:prstGeom prst="rect">
            <a:avLst/>
          </a:prstGeom>
        </p:spPr>
      </p:pic>
      <p:grpSp>
        <p:nvGrpSpPr>
          <p:cNvPr id="16" name="Group 7">
            <a:extLst>
              <a:ext uri="{FF2B5EF4-FFF2-40B4-BE49-F238E27FC236}">
                <a16:creationId xmlns:a16="http://schemas.microsoft.com/office/drawing/2014/main" id="{42383108-E177-DB30-5356-2423312FB8E6}"/>
              </a:ext>
            </a:extLst>
          </p:cNvPr>
          <p:cNvGrpSpPr/>
          <p:nvPr/>
        </p:nvGrpSpPr>
        <p:grpSpPr>
          <a:xfrm>
            <a:off x="4953000" y="2828154"/>
            <a:ext cx="1447800" cy="1385972"/>
            <a:chOff x="0" y="0"/>
            <a:chExt cx="2494090" cy="2494090"/>
          </a:xfrm>
        </p:grpSpPr>
        <p:grpSp>
          <p:nvGrpSpPr>
            <p:cNvPr id="17" name="Group 8">
              <a:extLst>
                <a:ext uri="{FF2B5EF4-FFF2-40B4-BE49-F238E27FC236}">
                  <a16:creationId xmlns:a16="http://schemas.microsoft.com/office/drawing/2014/main" id="{8C2E0017-8B34-D531-A164-CEF9967BDB8B}"/>
                </a:ext>
              </a:extLst>
            </p:cNvPr>
            <p:cNvGrpSpPr/>
            <p:nvPr/>
          </p:nvGrpSpPr>
          <p:grpSpPr>
            <a:xfrm>
              <a:off x="0" y="0"/>
              <a:ext cx="2494090" cy="2494090"/>
              <a:chOff x="0" y="0"/>
              <a:chExt cx="812800" cy="812800"/>
            </a:xfrm>
          </p:grpSpPr>
          <p:sp>
            <p:nvSpPr>
              <p:cNvPr id="21" name="Freeform 9">
                <a:extLst>
                  <a:ext uri="{FF2B5EF4-FFF2-40B4-BE49-F238E27FC236}">
                    <a16:creationId xmlns:a16="http://schemas.microsoft.com/office/drawing/2014/main" id="{B5E0126E-31F7-139D-2196-76D4A948402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A91F8"/>
                </a:solidFill>
                <a:prstDash val="solid"/>
                <a:miter/>
              </a:ln>
            </p:spPr>
            <p:txBody>
              <a:bodyPr/>
              <a:lstStyle/>
              <a:p>
                <a:endParaRPr lang="en-US" dirty="0"/>
              </a:p>
            </p:txBody>
          </p:sp>
          <p:sp>
            <p:nvSpPr>
              <p:cNvPr id="22" name="TextBox 10">
                <a:extLst>
                  <a:ext uri="{FF2B5EF4-FFF2-40B4-BE49-F238E27FC236}">
                    <a16:creationId xmlns:a16="http://schemas.microsoft.com/office/drawing/2014/main" id="{C61FBF2F-07E1-1E7C-BF5B-1634A86432DC}"/>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8" name="AutoShape 11">
              <a:extLst>
                <a:ext uri="{FF2B5EF4-FFF2-40B4-BE49-F238E27FC236}">
                  <a16:creationId xmlns:a16="http://schemas.microsoft.com/office/drawing/2014/main" id="{2D8115D2-8993-D7C2-9BB7-67F51BCB0511}"/>
                </a:ext>
              </a:extLst>
            </p:cNvPr>
            <p:cNvSpPr/>
            <p:nvPr/>
          </p:nvSpPr>
          <p:spPr>
            <a:xfrm>
              <a:off x="617743" y="617743"/>
              <a:ext cx="1257488" cy="1257488"/>
            </a:xfrm>
            <a:prstGeom prst="line">
              <a:avLst/>
            </a:prstGeom>
            <a:ln w="46187" cap="flat">
              <a:solidFill>
                <a:srgbClr val="CA91F8"/>
              </a:solidFill>
              <a:prstDash val="solid"/>
              <a:headEnd type="none" w="sm" len="sm"/>
              <a:tailEnd type="none" w="sm" len="sm"/>
            </a:ln>
          </p:spPr>
          <p:txBody>
            <a:bodyPr/>
            <a:lstStyle/>
            <a:p>
              <a:endParaRPr lang="en-US"/>
            </a:p>
          </p:txBody>
        </p:sp>
        <p:sp>
          <p:nvSpPr>
            <p:cNvPr id="19" name="AutoShape 12">
              <a:extLst>
                <a:ext uri="{FF2B5EF4-FFF2-40B4-BE49-F238E27FC236}">
                  <a16:creationId xmlns:a16="http://schemas.microsoft.com/office/drawing/2014/main" id="{C399B1F8-8989-22E6-8A96-BE435203AE1C}"/>
                </a:ext>
              </a:extLst>
            </p:cNvPr>
            <p:cNvSpPr/>
            <p:nvPr/>
          </p:nvSpPr>
          <p:spPr>
            <a:xfrm>
              <a:off x="1056427" y="1869583"/>
              <a:ext cx="832442" cy="0"/>
            </a:xfrm>
            <a:prstGeom prst="line">
              <a:avLst/>
            </a:prstGeom>
            <a:ln w="46187" cap="flat">
              <a:solidFill>
                <a:srgbClr val="CA91F8"/>
              </a:solidFill>
              <a:prstDash val="solid"/>
              <a:headEnd type="none" w="sm" len="sm"/>
              <a:tailEnd type="none" w="sm" len="sm"/>
            </a:ln>
          </p:spPr>
          <p:txBody>
            <a:bodyPr/>
            <a:lstStyle/>
            <a:p>
              <a:endParaRPr lang="en-US"/>
            </a:p>
          </p:txBody>
        </p:sp>
        <p:sp>
          <p:nvSpPr>
            <p:cNvPr id="20" name="AutoShape 13">
              <a:extLst>
                <a:ext uri="{FF2B5EF4-FFF2-40B4-BE49-F238E27FC236}">
                  <a16:creationId xmlns:a16="http://schemas.microsoft.com/office/drawing/2014/main" id="{233068BB-AA06-34F9-8073-29458DFA06CA}"/>
                </a:ext>
              </a:extLst>
            </p:cNvPr>
            <p:cNvSpPr/>
            <p:nvPr/>
          </p:nvSpPr>
          <p:spPr>
            <a:xfrm flipV="1">
              <a:off x="1869583" y="1015750"/>
              <a:ext cx="0" cy="832442"/>
            </a:xfrm>
            <a:prstGeom prst="line">
              <a:avLst/>
            </a:prstGeom>
            <a:ln w="46187" cap="flat">
              <a:solidFill>
                <a:srgbClr val="CA91F8"/>
              </a:solidFill>
              <a:prstDash val="solid"/>
              <a:headEnd type="none" w="sm" len="sm"/>
              <a:tailEnd type="none" w="sm" len="sm"/>
            </a:ln>
          </p:spPr>
          <p:txBody>
            <a:bodyPr/>
            <a:lstStyle/>
            <a:p>
              <a:endParaRPr lang="en-US"/>
            </a:p>
          </p:txBody>
        </p:sp>
      </p:grpSp>
      <p:sp>
        <p:nvSpPr>
          <p:cNvPr id="23" name="TextBox 3">
            <a:extLst>
              <a:ext uri="{FF2B5EF4-FFF2-40B4-BE49-F238E27FC236}">
                <a16:creationId xmlns:a16="http://schemas.microsoft.com/office/drawing/2014/main" id="{A443FA3F-E6E2-B459-3A16-A5E180D50FBA}"/>
              </a:ext>
            </a:extLst>
          </p:cNvPr>
          <p:cNvSpPr txBox="1"/>
          <p:nvPr/>
        </p:nvSpPr>
        <p:spPr>
          <a:xfrm>
            <a:off x="522988" y="5028346"/>
            <a:ext cx="5284873" cy="1087542"/>
          </a:xfrm>
          <a:prstGeom prst="rect">
            <a:avLst/>
          </a:prstGeom>
        </p:spPr>
        <p:txBody>
          <a:bodyPr wrap="square" lIns="0" tIns="0" rIns="0" bIns="0" rtlCol="0" anchor="t">
            <a:spAutoFit/>
          </a:bodyPr>
          <a:lstStyle/>
          <a:p>
            <a:pPr algn="l" rtl="1">
              <a:lnSpc>
                <a:spcPts val="2940"/>
              </a:lnSpc>
            </a:pPr>
            <a:r>
              <a:rPr lang="en-US" sz="2100" dirty="0">
                <a:solidFill>
                  <a:srgbClr val="FFFFFF"/>
                </a:solidFill>
                <a:latin typeface="Gordita"/>
              </a:rPr>
              <a:t>This is a snippet of the base script that just generates random data for the rows of the person </a:t>
            </a:r>
          </a:p>
        </p:txBody>
      </p:sp>
      <p:sp>
        <p:nvSpPr>
          <p:cNvPr id="24" name="TextBox 3">
            <a:extLst>
              <a:ext uri="{FF2B5EF4-FFF2-40B4-BE49-F238E27FC236}">
                <a16:creationId xmlns:a16="http://schemas.microsoft.com/office/drawing/2014/main" id="{6291119F-2F0B-924D-64F8-2B30070FCA03}"/>
              </a:ext>
            </a:extLst>
          </p:cNvPr>
          <p:cNvSpPr txBox="1"/>
          <p:nvPr/>
        </p:nvSpPr>
        <p:spPr>
          <a:xfrm>
            <a:off x="521009" y="7511396"/>
            <a:ext cx="5284873" cy="1087542"/>
          </a:xfrm>
          <a:prstGeom prst="rect">
            <a:avLst/>
          </a:prstGeom>
        </p:spPr>
        <p:txBody>
          <a:bodyPr wrap="square" lIns="0" tIns="0" rIns="0" bIns="0" rtlCol="0" anchor="t">
            <a:spAutoFit/>
          </a:bodyPr>
          <a:lstStyle/>
          <a:p>
            <a:pPr algn="l" rtl="1">
              <a:lnSpc>
                <a:spcPts val="2940"/>
              </a:lnSpc>
            </a:pPr>
            <a:r>
              <a:rPr lang="en-US" sz="2100" dirty="0">
                <a:solidFill>
                  <a:srgbClr val="FFFFFF"/>
                </a:solidFill>
                <a:latin typeface="Gordita"/>
              </a:rPr>
              <a:t>Full script and all variations and outputs can be found in the </a:t>
            </a:r>
            <a:r>
              <a:rPr lang="en-US" sz="2100" dirty="0" err="1">
                <a:solidFill>
                  <a:srgbClr val="FFFFFF"/>
                </a:solidFill>
                <a:latin typeface="Gordita"/>
              </a:rPr>
              <a:t>DataGens</a:t>
            </a:r>
            <a:r>
              <a:rPr lang="en-US" sz="2100" dirty="0">
                <a:solidFill>
                  <a:srgbClr val="FFFFFF"/>
                </a:solidFill>
                <a:latin typeface="Gordita"/>
              </a:rPr>
              <a:t> directory on the GitHub repo.</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953630" y="5423722"/>
            <a:ext cx="2187950" cy="5246370"/>
            <a:chOff x="0" y="0"/>
            <a:chExt cx="6350000" cy="9525000"/>
          </a:xfrm>
        </p:grpSpPr>
        <p:sp>
          <p:nvSpPr>
            <p:cNvPr id="3" name="Freeform 3"/>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solidFill>
              <a:srgbClr val="000000">
                <a:alpha val="0"/>
              </a:srgbClr>
            </a:solidFill>
            <a:ln w="12700">
              <a:solidFill>
                <a:srgbClr val="000000"/>
              </a:solidFill>
            </a:ln>
          </p:spPr>
          <p:txBody>
            <a:bodyPr/>
            <a:lstStyle/>
            <a:p>
              <a:endParaRPr lang="en-US"/>
            </a:p>
          </p:txBody>
        </p:sp>
      </p:grpSp>
      <p:grpSp>
        <p:nvGrpSpPr>
          <p:cNvPr id="4" name="Group 4"/>
          <p:cNvGrpSpPr>
            <a:grpSpLocks noChangeAspect="1"/>
          </p:cNvGrpSpPr>
          <p:nvPr/>
        </p:nvGrpSpPr>
        <p:grpSpPr>
          <a:xfrm>
            <a:off x="8705972" y="2800538"/>
            <a:ext cx="2187950" cy="5246370"/>
            <a:chOff x="0" y="0"/>
            <a:chExt cx="6350000" cy="9525000"/>
          </a:xfrm>
        </p:grpSpPr>
        <p:sp>
          <p:nvSpPr>
            <p:cNvPr id="5" name="Freeform 5"/>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solidFill>
              <a:srgbClr val="000000">
                <a:alpha val="0"/>
              </a:srgbClr>
            </a:solidFill>
            <a:ln w="12700">
              <a:solidFill>
                <a:srgbClr val="000000"/>
              </a:solidFill>
            </a:ln>
          </p:spPr>
          <p:txBody>
            <a:bodyPr/>
            <a:lstStyle/>
            <a:p>
              <a:endParaRPr lang="en-US"/>
            </a:p>
          </p:txBody>
        </p:sp>
      </p:grpSp>
      <p:grpSp>
        <p:nvGrpSpPr>
          <p:cNvPr id="14" name="Group 14"/>
          <p:cNvGrpSpPr>
            <a:grpSpLocks noChangeAspect="1"/>
          </p:cNvGrpSpPr>
          <p:nvPr/>
        </p:nvGrpSpPr>
        <p:grpSpPr>
          <a:xfrm>
            <a:off x="15483426" y="-239366"/>
            <a:ext cx="2575974" cy="5246370"/>
            <a:chOff x="0" y="0"/>
            <a:chExt cx="6350000" cy="9525000"/>
          </a:xfrm>
        </p:grpSpPr>
        <p:sp>
          <p:nvSpPr>
            <p:cNvPr id="15" name="Freeform 15"/>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solidFill>
              <a:srgbClr val="000000">
                <a:alpha val="0"/>
              </a:srgbClr>
            </a:solidFill>
            <a:ln w="12700">
              <a:solidFill>
                <a:srgbClr val="000000"/>
              </a:solidFill>
            </a:ln>
          </p:spPr>
          <p:txBody>
            <a:bodyPr/>
            <a:lstStyle/>
            <a:p>
              <a:endParaRPr lang="en-US"/>
            </a:p>
          </p:txBody>
        </p:sp>
      </p:grpSp>
      <p:grpSp>
        <p:nvGrpSpPr>
          <p:cNvPr id="24" name="Group 24"/>
          <p:cNvGrpSpPr/>
          <p:nvPr/>
        </p:nvGrpSpPr>
        <p:grpSpPr>
          <a:xfrm>
            <a:off x="344255" y="3136437"/>
            <a:ext cx="1870567" cy="1870567"/>
            <a:chOff x="0" y="0"/>
            <a:chExt cx="2494090" cy="2494090"/>
          </a:xfrm>
        </p:grpSpPr>
        <p:grpSp>
          <p:nvGrpSpPr>
            <p:cNvPr id="25" name="Group 25"/>
            <p:cNvGrpSpPr/>
            <p:nvPr/>
          </p:nvGrpSpPr>
          <p:grpSpPr>
            <a:xfrm>
              <a:off x="0" y="0"/>
              <a:ext cx="2494090" cy="2494090"/>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A91F8"/>
                </a:solidFill>
                <a:prstDash val="solid"/>
                <a:miter/>
              </a:ln>
            </p:spPr>
            <p:txBody>
              <a:bodyPr/>
              <a:lstStyle/>
              <a:p>
                <a:endParaRPr lang="en-US"/>
              </a:p>
            </p:txBody>
          </p:sp>
          <p:sp>
            <p:nvSpPr>
              <p:cNvPr id="27" name="TextBox 27"/>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dirty="0"/>
              </a:p>
            </p:txBody>
          </p:sp>
        </p:grpSp>
        <p:sp>
          <p:nvSpPr>
            <p:cNvPr id="28" name="AutoShape 28"/>
            <p:cNvSpPr/>
            <p:nvPr/>
          </p:nvSpPr>
          <p:spPr>
            <a:xfrm>
              <a:off x="617743" y="617743"/>
              <a:ext cx="1257488" cy="1257488"/>
            </a:xfrm>
            <a:prstGeom prst="line">
              <a:avLst/>
            </a:prstGeom>
            <a:ln w="46187" cap="flat">
              <a:solidFill>
                <a:srgbClr val="CA91F8"/>
              </a:solidFill>
              <a:prstDash val="solid"/>
              <a:headEnd type="none" w="sm" len="sm"/>
              <a:tailEnd type="none" w="sm" len="sm"/>
            </a:ln>
          </p:spPr>
          <p:txBody>
            <a:bodyPr/>
            <a:lstStyle/>
            <a:p>
              <a:endParaRPr lang="en-US"/>
            </a:p>
          </p:txBody>
        </p:sp>
        <p:sp>
          <p:nvSpPr>
            <p:cNvPr id="29" name="AutoShape 29"/>
            <p:cNvSpPr/>
            <p:nvPr/>
          </p:nvSpPr>
          <p:spPr>
            <a:xfrm>
              <a:off x="1056427" y="1869583"/>
              <a:ext cx="832442" cy="0"/>
            </a:xfrm>
            <a:prstGeom prst="line">
              <a:avLst/>
            </a:prstGeom>
            <a:ln w="46187" cap="flat">
              <a:solidFill>
                <a:srgbClr val="CA91F8"/>
              </a:solidFill>
              <a:prstDash val="solid"/>
              <a:headEnd type="none" w="sm" len="sm"/>
              <a:tailEnd type="none" w="sm" len="sm"/>
            </a:ln>
          </p:spPr>
          <p:txBody>
            <a:bodyPr/>
            <a:lstStyle/>
            <a:p>
              <a:endParaRPr lang="en-US"/>
            </a:p>
          </p:txBody>
        </p:sp>
        <p:sp>
          <p:nvSpPr>
            <p:cNvPr id="30" name="AutoShape 30"/>
            <p:cNvSpPr/>
            <p:nvPr/>
          </p:nvSpPr>
          <p:spPr>
            <a:xfrm flipV="1">
              <a:off x="1869583" y="1015750"/>
              <a:ext cx="0" cy="832442"/>
            </a:xfrm>
            <a:prstGeom prst="line">
              <a:avLst/>
            </a:prstGeom>
            <a:ln w="46187" cap="flat">
              <a:solidFill>
                <a:srgbClr val="CA91F8"/>
              </a:solidFill>
              <a:prstDash val="solid"/>
              <a:headEnd type="none" w="sm" len="sm"/>
              <a:tailEnd type="none" w="sm" len="sm"/>
            </a:ln>
          </p:spPr>
          <p:txBody>
            <a:bodyPr/>
            <a:lstStyle/>
            <a:p>
              <a:endParaRPr lang="en-US"/>
            </a:p>
          </p:txBody>
        </p:sp>
      </p:grpSp>
      <p:sp>
        <p:nvSpPr>
          <p:cNvPr id="31" name="TextBox 31"/>
          <p:cNvSpPr txBox="1"/>
          <p:nvPr/>
        </p:nvSpPr>
        <p:spPr>
          <a:xfrm>
            <a:off x="237486" y="1203836"/>
            <a:ext cx="10779107" cy="2218556"/>
          </a:xfrm>
          <a:prstGeom prst="rect">
            <a:avLst/>
          </a:prstGeom>
        </p:spPr>
        <p:txBody>
          <a:bodyPr wrap="square" lIns="0" tIns="0" rIns="0" bIns="0" rtlCol="0" anchor="t">
            <a:spAutoFit/>
          </a:bodyPr>
          <a:lstStyle/>
          <a:p>
            <a:pPr marL="0" lvl="0" indent="0">
              <a:lnSpc>
                <a:spcPts val="17280"/>
              </a:lnSpc>
              <a:spcBef>
                <a:spcPct val="0"/>
              </a:spcBef>
            </a:pPr>
            <a:r>
              <a:rPr lang="en-US" sz="14400" dirty="0">
                <a:solidFill>
                  <a:srgbClr val="CA91F8"/>
                </a:solidFill>
                <a:latin typeface="TAN Nightingale"/>
              </a:rPr>
              <a:t>Queries</a:t>
            </a:r>
          </a:p>
        </p:txBody>
      </p:sp>
      <p:sp>
        <p:nvSpPr>
          <p:cNvPr id="34" name="TextBox 18">
            <a:extLst>
              <a:ext uri="{FF2B5EF4-FFF2-40B4-BE49-F238E27FC236}">
                <a16:creationId xmlns:a16="http://schemas.microsoft.com/office/drawing/2014/main" id="{3B526170-4C33-B219-36E4-EC55F09BEF44}"/>
              </a:ext>
            </a:extLst>
          </p:cNvPr>
          <p:cNvSpPr txBox="1"/>
          <p:nvPr/>
        </p:nvSpPr>
        <p:spPr>
          <a:xfrm>
            <a:off x="309339" y="195477"/>
            <a:ext cx="3810967" cy="240665"/>
          </a:xfrm>
          <a:prstGeom prst="rect">
            <a:avLst/>
          </a:prstGeom>
        </p:spPr>
        <p:txBody>
          <a:bodyPr lIns="0" tIns="0" rIns="0" bIns="0" rtlCol="0" anchor="t">
            <a:spAutoFit/>
          </a:bodyPr>
          <a:lstStyle/>
          <a:p>
            <a:pPr>
              <a:lnSpc>
                <a:spcPts val="1960"/>
              </a:lnSpc>
              <a:spcBef>
                <a:spcPct val="0"/>
              </a:spcBef>
            </a:pPr>
            <a:r>
              <a:rPr lang="en-US" sz="1400" dirty="0">
                <a:solidFill>
                  <a:srgbClr val="F2FC75"/>
                </a:solidFill>
                <a:latin typeface="Gordita"/>
              </a:rPr>
              <a:t>COMP207 Project</a:t>
            </a:r>
          </a:p>
        </p:txBody>
      </p:sp>
      <p:sp>
        <p:nvSpPr>
          <p:cNvPr id="35" name="TextBox 17">
            <a:extLst>
              <a:ext uri="{FF2B5EF4-FFF2-40B4-BE49-F238E27FC236}">
                <a16:creationId xmlns:a16="http://schemas.microsoft.com/office/drawing/2014/main" id="{BA10C06E-47FF-9DE5-4770-4208BF282FD4}"/>
              </a:ext>
            </a:extLst>
          </p:cNvPr>
          <p:cNvSpPr txBox="1"/>
          <p:nvPr/>
        </p:nvSpPr>
        <p:spPr>
          <a:xfrm>
            <a:off x="15861879" y="195477"/>
            <a:ext cx="2116781" cy="240665"/>
          </a:xfrm>
          <a:prstGeom prst="rect">
            <a:avLst/>
          </a:prstGeom>
        </p:spPr>
        <p:txBody>
          <a:bodyPr lIns="0" tIns="0" rIns="0" bIns="0" rtlCol="0" anchor="t">
            <a:spAutoFit/>
          </a:bodyPr>
          <a:lstStyle/>
          <a:p>
            <a:pPr algn="r">
              <a:lnSpc>
                <a:spcPts val="1960"/>
              </a:lnSpc>
              <a:spcBef>
                <a:spcPct val="0"/>
              </a:spcBef>
            </a:pPr>
            <a:r>
              <a:rPr lang="en-US" sz="1400" dirty="0">
                <a:solidFill>
                  <a:srgbClr val="F2FC75"/>
                </a:solidFill>
                <a:latin typeface="Gordita"/>
              </a:rPr>
              <a:t>AANSS</a:t>
            </a:r>
          </a:p>
        </p:txBody>
      </p:sp>
      <p:sp>
        <p:nvSpPr>
          <p:cNvPr id="36" name="TextBox 3">
            <a:extLst>
              <a:ext uri="{FF2B5EF4-FFF2-40B4-BE49-F238E27FC236}">
                <a16:creationId xmlns:a16="http://schemas.microsoft.com/office/drawing/2014/main" id="{3953219E-D7EC-C35D-D093-12AC9732B0B8}"/>
              </a:ext>
            </a:extLst>
          </p:cNvPr>
          <p:cNvSpPr txBox="1"/>
          <p:nvPr/>
        </p:nvSpPr>
        <p:spPr>
          <a:xfrm>
            <a:off x="522241" y="5873680"/>
            <a:ext cx="6411959" cy="715645"/>
          </a:xfrm>
          <a:prstGeom prst="rect">
            <a:avLst/>
          </a:prstGeom>
        </p:spPr>
        <p:txBody>
          <a:bodyPr wrap="square" lIns="0" tIns="0" rIns="0" bIns="0" rtlCol="0" anchor="t">
            <a:spAutoFit/>
          </a:bodyPr>
          <a:lstStyle/>
          <a:p>
            <a:pPr algn="l" rtl="1">
              <a:lnSpc>
                <a:spcPts val="2940"/>
              </a:lnSpc>
            </a:pPr>
            <a:r>
              <a:rPr lang="en-US" sz="2100" dirty="0">
                <a:solidFill>
                  <a:srgbClr val="FFFFFF"/>
                </a:solidFill>
                <a:latin typeface="Gordita"/>
              </a:rPr>
              <a:t>We Wrote 22 Queries that find (Mostly) Relevant data for normal</a:t>
            </a:r>
          </a:p>
        </p:txBody>
      </p:sp>
      <p:pic>
        <p:nvPicPr>
          <p:cNvPr id="40" name="Picture 39">
            <a:extLst>
              <a:ext uri="{FF2B5EF4-FFF2-40B4-BE49-F238E27FC236}">
                <a16:creationId xmlns:a16="http://schemas.microsoft.com/office/drawing/2014/main" id="{B07372FD-0260-C131-B6FF-B9688D5C1A84}"/>
              </a:ext>
            </a:extLst>
          </p:cNvPr>
          <p:cNvPicPr>
            <a:picLocks noChangeAspect="1"/>
          </p:cNvPicPr>
          <p:nvPr/>
        </p:nvPicPr>
        <p:blipFill>
          <a:blip r:embed="rId2"/>
          <a:stretch>
            <a:fillRect/>
          </a:stretch>
        </p:blipFill>
        <p:spPr>
          <a:xfrm rot="16200000">
            <a:off x="7260006" y="4433124"/>
            <a:ext cx="5054024" cy="1981197"/>
          </a:xfrm>
          <a:prstGeom prst="roundRect">
            <a:avLst>
              <a:gd name="adj" fmla="val 8594"/>
            </a:avLst>
          </a:prstGeom>
          <a:solidFill>
            <a:srgbClr val="FFFFFF">
              <a:shade val="85000"/>
            </a:srgbClr>
          </a:solidFill>
          <a:ln>
            <a:noFill/>
          </a:ln>
          <a:effectLst/>
        </p:spPr>
      </p:pic>
      <p:grpSp>
        <p:nvGrpSpPr>
          <p:cNvPr id="41" name="Group 4">
            <a:extLst>
              <a:ext uri="{FF2B5EF4-FFF2-40B4-BE49-F238E27FC236}">
                <a16:creationId xmlns:a16="http://schemas.microsoft.com/office/drawing/2014/main" id="{17087776-FB6F-812B-B41D-C5F76538723F}"/>
              </a:ext>
            </a:extLst>
          </p:cNvPr>
          <p:cNvGrpSpPr>
            <a:grpSpLocks noChangeAspect="1"/>
          </p:cNvGrpSpPr>
          <p:nvPr/>
        </p:nvGrpSpPr>
        <p:grpSpPr>
          <a:xfrm>
            <a:off x="10962250" y="0"/>
            <a:ext cx="2187950" cy="5246370"/>
            <a:chOff x="0" y="0"/>
            <a:chExt cx="6350000" cy="9525000"/>
          </a:xfrm>
        </p:grpSpPr>
        <p:sp>
          <p:nvSpPr>
            <p:cNvPr id="42" name="Freeform 5">
              <a:extLst>
                <a:ext uri="{FF2B5EF4-FFF2-40B4-BE49-F238E27FC236}">
                  <a16:creationId xmlns:a16="http://schemas.microsoft.com/office/drawing/2014/main" id="{F99D44A7-F4A6-D1E7-F856-0964E23DFB99}"/>
                </a:ext>
              </a:extLst>
            </p:cNvPr>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solidFill>
              <a:srgbClr val="000000">
                <a:alpha val="0"/>
              </a:srgbClr>
            </a:solidFill>
            <a:ln w="12700">
              <a:solidFill>
                <a:srgbClr val="000000"/>
              </a:solidFill>
            </a:ln>
          </p:spPr>
          <p:txBody>
            <a:bodyPr/>
            <a:lstStyle/>
            <a:p>
              <a:endParaRPr lang="en-US"/>
            </a:p>
          </p:txBody>
        </p:sp>
      </p:grpSp>
      <p:grpSp>
        <p:nvGrpSpPr>
          <p:cNvPr id="43" name="Group 4">
            <a:extLst>
              <a:ext uri="{FF2B5EF4-FFF2-40B4-BE49-F238E27FC236}">
                <a16:creationId xmlns:a16="http://schemas.microsoft.com/office/drawing/2014/main" id="{783BCBB4-3AAC-B4DC-9FFA-B246152884B6}"/>
              </a:ext>
            </a:extLst>
          </p:cNvPr>
          <p:cNvGrpSpPr>
            <a:grpSpLocks noChangeAspect="1"/>
          </p:cNvGrpSpPr>
          <p:nvPr/>
        </p:nvGrpSpPr>
        <p:grpSpPr>
          <a:xfrm>
            <a:off x="13218528" y="2623185"/>
            <a:ext cx="2187950" cy="5246370"/>
            <a:chOff x="0" y="0"/>
            <a:chExt cx="6350000" cy="9525000"/>
          </a:xfrm>
        </p:grpSpPr>
        <p:sp>
          <p:nvSpPr>
            <p:cNvPr id="44" name="Freeform 5">
              <a:extLst>
                <a:ext uri="{FF2B5EF4-FFF2-40B4-BE49-F238E27FC236}">
                  <a16:creationId xmlns:a16="http://schemas.microsoft.com/office/drawing/2014/main" id="{86ACC7CC-D6DE-0E42-9C18-79301CC55131}"/>
                </a:ext>
              </a:extLst>
            </p:cNvPr>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solidFill>
              <a:srgbClr val="000000">
                <a:alpha val="0"/>
              </a:srgbClr>
            </a:solidFill>
            <a:ln w="12700">
              <a:solidFill>
                <a:srgbClr val="000000"/>
              </a:solidFill>
            </a:ln>
          </p:spPr>
          <p:txBody>
            <a:bodyPr/>
            <a:lstStyle/>
            <a:p>
              <a:endParaRPr lang="en-US"/>
            </a:p>
          </p:txBody>
        </p:sp>
      </p:grpSp>
      <p:pic>
        <p:nvPicPr>
          <p:cNvPr id="48" name="Picture 47">
            <a:extLst>
              <a:ext uri="{FF2B5EF4-FFF2-40B4-BE49-F238E27FC236}">
                <a16:creationId xmlns:a16="http://schemas.microsoft.com/office/drawing/2014/main" id="{68798D04-B28C-7A2E-956C-4A812F937A7D}"/>
              </a:ext>
            </a:extLst>
          </p:cNvPr>
          <p:cNvPicPr>
            <a:picLocks noChangeAspect="1"/>
          </p:cNvPicPr>
          <p:nvPr/>
        </p:nvPicPr>
        <p:blipFill rotWithShape="1">
          <a:blip r:embed="rId3"/>
          <a:srcRect r="19350"/>
          <a:stretch/>
        </p:blipFill>
        <p:spPr>
          <a:xfrm rot="16200000">
            <a:off x="9589116" y="1666758"/>
            <a:ext cx="4969318" cy="1912854"/>
          </a:xfrm>
          <a:prstGeom prst="roundRect">
            <a:avLst>
              <a:gd name="adj" fmla="val 8594"/>
            </a:avLst>
          </a:prstGeom>
          <a:solidFill>
            <a:srgbClr val="FFFFFF">
              <a:shade val="85000"/>
            </a:srgbClr>
          </a:solidFill>
          <a:ln>
            <a:noFill/>
          </a:ln>
          <a:effectLst/>
        </p:spPr>
      </p:pic>
      <p:pic>
        <p:nvPicPr>
          <p:cNvPr id="50" name="Picture 49">
            <a:extLst>
              <a:ext uri="{FF2B5EF4-FFF2-40B4-BE49-F238E27FC236}">
                <a16:creationId xmlns:a16="http://schemas.microsoft.com/office/drawing/2014/main" id="{1DF7AA26-EE70-F597-F0E3-FAB28A63EEEF}"/>
              </a:ext>
            </a:extLst>
          </p:cNvPr>
          <p:cNvPicPr>
            <a:picLocks noChangeAspect="1"/>
          </p:cNvPicPr>
          <p:nvPr/>
        </p:nvPicPr>
        <p:blipFill rotWithShape="1">
          <a:blip r:embed="rId4"/>
          <a:srcRect l="22508"/>
          <a:stretch/>
        </p:blipFill>
        <p:spPr>
          <a:xfrm rot="16200000">
            <a:off x="9732463" y="6913025"/>
            <a:ext cx="4630285" cy="1912854"/>
          </a:xfrm>
          <a:prstGeom prst="roundRect">
            <a:avLst>
              <a:gd name="adj" fmla="val 8594"/>
            </a:avLst>
          </a:prstGeom>
          <a:solidFill>
            <a:srgbClr val="FFFFFF">
              <a:shade val="85000"/>
            </a:srgbClr>
          </a:solidFill>
          <a:ln>
            <a:noFill/>
          </a:ln>
          <a:effectLst/>
        </p:spPr>
      </p:pic>
      <p:pic>
        <p:nvPicPr>
          <p:cNvPr id="54" name="Picture 53">
            <a:extLst>
              <a:ext uri="{FF2B5EF4-FFF2-40B4-BE49-F238E27FC236}">
                <a16:creationId xmlns:a16="http://schemas.microsoft.com/office/drawing/2014/main" id="{D7F962E2-AAF7-95D7-DD5A-A07EC846E93E}"/>
              </a:ext>
            </a:extLst>
          </p:cNvPr>
          <p:cNvPicPr>
            <a:picLocks noChangeAspect="1"/>
          </p:cNvPicPr>
          <p:nvPr/>
        </p:nvPicPr>
        <p:blipFill rotWithShape="1">
          <a:blip r:embed="rId5"/>
          <a:srcRect l="1" r="28445"/>
          <a:stretch/>
        </p:blipFill>
        <p:spPr>
          <a:xfrm rot="16200000">
            <a:off x="14249130" y="1267626"/>
            <a:ext cx="5044566" cy="2280714"/>
          </a:xfrm>
          <a:prstGeom prst="roundRect">
            <a:avLst>
              <a:gd name="adj" fmla="val 8594"/>
            </a:avLst>
          </a:prstGeom>
          <a:solidFill>
            <a:srgbClr val="FFFFFF">
              <a:shade val="85000"/>
            </a:srgbClr>
          </a:solidFill>
          <a:ln>
            <a:noFill/>
          </a:ln>
          <a:effectLst/>
        </p:spPr>
      </p:pic>
      <p:grpSp>
        <p:nvGrpSpPr>
          <p:cNvPr id="55" name="Group 14">
            <a:extLst>
              <a:ext uri="{FF2B5EF4-FFF2-40B4-BE49-F238E27FC236}">
                <a16:creationId xmlns:a16="http://schemas.microsoft.com/office/drawing/2014/main" id="{9A85EAD8-03D5-2751-CE77-F3FA3575709E}"/>
              </a:ext>
            </a:extLst>
          </p:cNvPr>
          <p:cNvGrpSpPr>
            <a:grpSpLocks noChangeAspect="1"/>
          </p:cNvGrpSpPr>
          <p:nvPr/>
        </p:nvGrpSpPr>
        <p:grpSpPr>
          <a:xfrm>
            <a:off x="15489897" y="5150992"/>
            <a:ext cx="2575974" cy="5246370"/>
            <a:chOff x="0" y="0"/>
            <a:chExt cx="6350000" cy="9525000"/>
          </a:xfrm>
        </p:grpSpPr>
        <p:sp>
          <p:nvSpPr>
            <p:cNvPr id="56" name="Freeform 15">
              <a:extLst>
                <a:ext uri="{FF2B5EF4-FFF2-40B4-BE49-F238E27FC236}">
                  <a16:creationId xmlns:a16="http://schemas.microsoft.com/office/drawing/2014/main" id="{DA69FFB0-A4DB-A902-B6CA-290ADDE3C853}"/>
                </a:ext>
              </a:extLst>
            </p:cNvPr>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solidFill>
              <a:srgbClr val="000000">
                <a:alpha val="0"/>
              </a:srgbClr>
            </a:solidFill>
            <a:ln w="12700">
              <a:solidFill>
                <a:srgbClr val="000000"/>
              </a:solidFill>
            </a:ln>
          </p:spPr>
          <p:txBody>
            <a:bodyPr/>
            <a:lstStyle/>
            <a:p>
              <a:endParaRPr lang="en-US"/>
            </a:p>
          </p:txBody>
        </p:sp>
      </p:grpSp>
      <p:pic>
        <p:nvPicPr>
          <p:cNvPr id="58" name="Picture 57">
            <a:extLst>
              <a:ext uri="{FF2B5EF4-FFF2-40B4-BE49-F238E27FC236}">
                <a16:creationId xmlns:a16="http://schemas.microsoft.com/office/drawing/2014/main" id="{44586122-5CAE-6D82-8B29-C22A67E13C7C}"/>
              </a:ext>
            </a:extLst>
          </p:cNvPr>
          <p:cNvPicPr>
            <a:picLocks noChangeAspect="1"/>
          </p:cNvPicPr>
          <p:nvPr/>
        </p:nvPicPr>
        <p:blipFill rotWithShape="1">
          <a:blip r:embed="rId6"/>
          <a:srcRect r="47928"/>
          <a:stretch/>
        </p:blipFill>
        <p:spPr>
          <a:xfrm rot="16200000">
            <a:off x="11796037" y="4275672"/>
            <a:ext cx="5024312" cy="1941396"/>
          </a:xfrm>
          <a:prstGeom prst="roundRect">
            <a:avLst>
              <a:gd name="adj" fmla="val 8594"/>
            </a:avLst>
          </a:prstGeom>
          <a:solidFill>
            <a:srgbClr val="FFFFFF">
              <a:shade val="85000"/>
            </a:srgbClr>
          </a:solidFill>
          <a:ln>
            <a:noFill/>
          </a:ln>
          <a:effectLst/>
        </p:spPr>
      </p:pic>
      <p:pic>
        <p:nvPicPr>
          <p:cNvPr id="60" name="Picture 59">
            <a:extLst>
              <a:ext uri="{FF2B5EF4-FFF2-40B4-BE49-F238E27FC236}">
                <a16:creationId xmlns:a16="http://schemas.microsoft.com/office/drawing/2014/main" id="{60F7B8CD-76EB-708D-D7AD-18F49FE27BF9}"/>
              </a:ext>
            </a:extLst>
          </p:cNvPr>
          <p:cNvPicPr>
            <a:picLocks noChangeAspect="1"/>
          </p:cNvPicPr>
          <p:nvPr/>
        </p:nvPicPr>
        <p:blipFill>
          <a:blip r:embed="rId7"/>
          <a:stretch>
            <a:fillRect/>
          </a:stretch>
        </p:blipFill>
        <p:spPr>
          <a:xfrm rot="16200000">
            <a:off x="14204724" y="6649941"/>
            <a:ext cx="5133384" cy="2280713"/>
          </a:xfrm>
          <a:prstGeom prst="roundRect">
            <a:avLst>
              <a:gd name="adj" fmla="val 8594"/>
            </a:avLst>
          </a:prstGeom>
          <a:solidFill>
            <a:srgbClr val="FFFFFF">
              <a:shade val="85000"/>
            </a:srgbClr>
          </a:solidFill>
          <a:ln>
            <a:noFill/>
          </a:ln>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4" name="TextBox 4"/>
          <p:cNvSpPr txBox="1"/>
          <p:nvPr/>
        </p:nvSpPr>
        <p:spPr>
          <a:xfrm>
            <a:off x="1028700" y="1082703"/>
            <a:ext cx="16230600" cy="2218556"/>
          </a:xfrm>
          <a:prstGeom prst="rect">
            <a:avLst/>
          </a:prstGeom>
        </p:spPr>
        <p:txBody>
          <a:bodyPr lIns="0" tIns="0" rIns="0" bIns="0" rtlCol="0" anchor="t">
            <a:spAutoFit/>
          </a:bodyPr>
          <a:lstStyle/>
          <a:p>
            <a:pPr marL="0" lvl="0" indent="0">
              <a:lnSpc>
                <a:spcPts val="17280"/>
              </a:lnSpc>
              <a:spcBef>
                <a:spcPct val="0"/>
              </a:spcBef>
            </a:pPr>
            <a:r>
              <a:rPr lang="en-US" sz="14400" dirty="0">
                <a:solidFill>
                  <a:srgbClr val="FFFFFF"/>
                </a:solidFill>
                <a:latin typeface="TAN Nightingale"/>
              </a:rPr>
              <a:t>Query 1</a:t>
            </a:r>
          </a:p>
        </p:txBody>
      </p:sp>
      <p:sp>
        <p:nvSpPr>
          <p:cNvPr id="5" name="TextBox 5"/>
          <p:cNvSpPr txBox="1"/>
          <p:nvPr/>
        </p:nvSpPr>
        <p:spPr>
          <a:xfrm>
            <a:off x="1249332" y="6779081"/>
            <a:ext cx="15624275" cy="961674"/>
          </a:xfrm>
          <a:prstGeom prst="rect">
            <a:avLst/>
          </a:prstGeom>
        </p:spPr>
        <p:txBody>
          <a:bodyPr lIns="0" tIns="0" rIns="0" bIns="0" rtlCol="0" anchor="t">
            <a:spAutoFit/>
          </a:bodyPr>
          <a:lstStyle/>
          <a:p>
            <a:pPr>
              <a:lnSpc>
                <a:spcPts val="3919"/>
              </a:lnSpc>
            </a:pPr>
            <a:r>
              <a:rPr lang="en-US" sz="2799" dirty="0">
                <a:solidFill>
                  <a:srgbClr val="FFFFFF"/>
                </a:solidFill>
                <a:latin typeface="Gordita"/>
              </a:rPr>
              <a:t>Retrieves </a:t>
            </a:r>
            <a:r>
              <a:rPr lang="en-US" sz="2800" dirty="0">
                <a:solidFill>
                  <a:schemeClr val="bg1"/>
                </a:solidFill>
                <a:latin typeface="Gordita" panose="020B0604020202020204" charset="0"/>
                <a:cs typeface="Gordita" panose="020B0604020202020204" charset="0"/>
              </a:rPr>
              <a:t>t</a:t>
            </a:r>
            <a:r>
              <a:rPr lang="en-US" sz="2800" b="0" dirty="0">
                <a:solidFill>
                  <a:schemeClr val="bg1"/>
                </a:solidFill>
                <a:effectLst/>
                <a:latin typeface="Gordita" panose="020B0604020202020204" charset="0"/>
                <a:cs typeface="Gordita" panose="020B0604020202020204" charset="0"/>
              </a:rPr>
              <a:t>he oldest player in each team</a:t>
            </a:r>
          </a:p>
          <a:p>
            <a:pPr>
              <a:lnSpc>
                <a:spcPts val="3919"/>
              </a:lnSpc>
            </a:pPr>
            <a:endParaRPr lang="en-US" sz="2799" dirty="0">
              <a:solidFill>
                <a:srgbClr val="FFFFFF"/>
              </a:solidFill>
              <a:latin typeface="Gordita"/>
            </a:endParaRPr>
          </a:p>
        </p:txBody>
      </p:sp>
      <p:grpSp>
        <p:nvGrpSpPr>
          <p:cNvPr id="7" name="Group 7"/>
          <p:cNvGrpSpPr/>
          <p:nvPr/>
        </p:nvGrpSpPr>
        <p:grpSpPr>
          <a:xfrm>
            <a:off x="9149862" y="979276"/>
            <a:ext cx="1870567" cy="1870567"/>
            <a:chOff x="0" y="0"/>
            <a:chExt cx="2494090" cy="2494090"/>
          </a:xfrm>
        </p:grpSpPr>
        <p:grpSp>
          <p:nvGrpSpPr>
            <p:cNvPr id="8" name="Group 8"/>
            <p:cNvGrpSpPr/>
            <p:nvPr/>
          </p:nvGrpSpPr>
          <p:grpSpPr>
            <a:xfrm>
              <a:off x="0" y="0"/>
              <a:ext cx="2494090" cy="249409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A91F8"/>
                </a:solidFill>
                <a:prstDash val="solid"/>
                <a:miter/>
              </a:ln>
            </p:spPr>
            <p:txBody>
              <a:bodyPr/>
              <a:lstStyle/>
              <a:p>
                <a:endParaRPr 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1" name="AutoShape 11"/>
            <p:cNvSpPr/>
            <p:nvPr/>
          </p:nvSpPr>
          <p:spPr>
            <a:xfrm>
              <a:off x="617743" y="617743"/>
              <a:ext cx="1257488" cy="1257488"/>
            </a:xfrm>
            <a:prstGeom prst="line">
              <a:avLst/>
            </a:prstGeom>
            <a:ln w="46187" cap="flat">
              <a:solidFill>
                <a:srgbClr val="CA91F8"/>
              </a:solidFill>
              <a:prstDash val="solid"/>
              <a:headEnd type="none" w="sm" len="sm"/>
              <a:tailEnd type="none" w="sm" len="sm"/>
            </a:ln>
          </p:spPr>
          <p:txBody>
            <a:bodyPr/>
            <a:lstStyle/>
            <a:p>
              <a:endParaRPr lang="en-US" dirty="0"/>
            </a:p>
          </p:txBody>
        </p:sp>
        <p:sp>
          <p:nvSpPr>
            <p:cNvPr id="12" name="AutoShape 12"/>
            <p:cNvSpPr/>
            <p:nvPr/>
          </p:nvSpPr>
          <p:spPr>
            <a:xfrm>
              <a:off x="1056427" y="1869583"/>
              <a:ext cx="832442" cy="0"/>
            </a:xfrm>
            <a:prstGeom prst="line">
              <a:avLst/>
            </a:prstGeom>
            <a:ln w="46187" cap="flat">
              <a:solidFill>
                <a:srgbClr val="CA91F8"/>
              </a:solidFill>
              <a:prstDash val="solid"/>
              <a:headEnd type="none" w="sm" len="sm"/>
              <a:tailEnd type="none" w="sm" len="sm"/>
            </a:ln>
          </p:spPr>
          <p:txBody>
            <a:bodyPr/>
            <a:lstStyle/>
            <a:p>
              <a:endParaRPr lang="en-US"/>
            </a:p>
          </p:txBody>
        </p:sp>
        <p:sp>
          <p:nvSpPr>
            <p:cNvPr id="13" name="AutoShape 13"/>
            <p:cNvSpPr/>
            <p:nvPr/>
          </p:nvSpPr>
          <p:spPr>
            <a:xfrm flipV="1">
              <a:off x="1869583" y="1015750"/>
              <a:ext cx="0" cy="832442"/>
            </a:xfrm>
            <a:prstGeom prst="line">
              <a:avLst/>
            </a:prstGeom>
            <a:ln w="46187" cap="flat">
              <a:solidFill>
                <a:srgbClr val="CA91F8"/>
              </a:solidFill>
              <a:prstDash val="solid"/>
              <a:headEnd type="none" w="sm" len="sm"/>
              <a:tailEnd type="none" w="sm" len="sm"/>
            </a:ln>
          </p:spPr>
          <p:txBody>
            <a:bodyPr/>
            <a:lstStyle/>
            <a:p>
              <a:endParaRPr lang="en-US"/>
            </a:p>
          </p:txBody>
        </p:sp>
      </p:grpSp>
      <p:sp>
        <p:nvSpPr>
          <p:cNvPr id="14" name="TextBox 18">
            <a:extLst>
              <a:ext uri="{FF2B5EF4-FFF2-40B4-BE49-F238E27FC236}">
                <a16:creationId xmlns:a16="http://schemas.microsoft.com/office/drawing/2014/main" id="{EABACB7F-877E-153F-8876-A252FB8C879F}"/>
              </a:ext>
            </a:extLst>
          </p:cNvPr>
          <p:cNvSpPr txBox="1"/>
          <p:nvPr/>
        </p:nvSpPr>
        <p:spPr>
          <a:xfrm>
            <a:off x="309339" y="195477"/>
            <a:ext cx="3810967" cy="240665"/>
          </a:xfrm>
          <a:prstGeom prst="rect">
            <a:avLst/>
          </a:prstGeom>
        </p:spPr>
        <p:txBody>
          <a:bodyPr lIns="0" tIns="0" rIns="0" bIns="0" rtlCol="0" anchor="t">
            <a:spAutoFit/>
          </a:bodyPr>
          <a:lstStyle/>
          <a:p>
            <a:pPr>
              <a:lnSpc>
                <a:spcPts val="1960"/>
              </a:lnSpc>
              <a:spcBef>
                <a:spcPct val="0"/>
              </a:spcBef>
            </a:pPr>
            <a:r>
              <a:rPr lang="en-US" sz="1400" dirty="0">
                <a:solidFill>
                  <a:srgbClr val="F2FC75"/>
                </a:solidFill>
                <a:latin typeface="Gordita"/>
              </a:rPr>
              <a:t>COMP207 Project</a:t>
            </a:r>
          </a:p>
        </p:txBody>
      </p:sp>
      <p:pic>
        <p:nvPicPr>
          <p:cNvPr id="19" name="Picture 18">
            <a:extLst>
              <a:ext uri="{FF2B5EF4-FFF2-40B4-BE49-F238E27FC236}">
                <a16:creationId xmlns:a16="http://schemas.microsoft.com/office/drawing/2014/main" id="{05DB2B87-3114-22D8-0704-E8420C81CF3D}"/>
              </a:ext>
            </a:extLst>
          </p:cNvPr>
          <p:cNvPicPr>
            <a:picLocks noChangeAspect="1"/>
          </p:cNvPicPr>
          <p:nvPr/>
        </p:nvPicPr>
        <p:blipFill>
          <a:blip r:embed="rId2"/>
          <a:stretch>
            <a:fillRect/>
          </a:stretch>
        </p:blipFill>
        <p:spPr>
          <a:xfrm>
            <a:off x="1249332" y="3853822"/>
            <a:ext cx="9029700" cy="2667000"/>
          </a:xfrm>
          <a:prstGeom prst="roundRect">
            <a:avLst>
              <a:gd name="adj" fmla="val 8594"/>
            </a:avLst>
          </a:prstGeom>
          <a:solidFill>
            <a:srgbClr val="FFFFFF">
              <a:shade val="85000"/>
            </a:srgbClr>
          </a:solidFill>
          <a:ln>
            <a:noFill/>
          </a:ln>
          <a:effectLst/>
        </p:spPr>
      </p:pic>
      <p:pic>
        <p:nvPicPr>
          <p:cNvPr id="23" name="Picture 22">
            <a:extLst>
              <a:ext uri="{FF2B5EF4-FFF2-40B4-BE49-F238E27FC236}">
                <a16:creationId xmlns:a16="http://schemas.microsoft.com/office/drawing/2014/main" id="{10C7A5BC-2184-39BA-6A65-A5CAF65134D1}"/>
              </a:ext>
            </a:extLst>
          </p:cNvPr>
          <p:cNvPicPr>
            <a:picLocks noChangeAspect="1"/>
          </p:cNvPicPr>
          <p:nvPr/>
        </p:nvPicPr>
        <p:blipFill>
          <a:blip r:embed="rId3"/>
          <a:stretch>
            <a:fillRect/>
          </a:stretch>
        </p:blipFill>
        <p:spPr>
          <a:xfrm>
            <a:off x="1249331" y="7505700"/>
            <a:ext cx="5820937" cy="2286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4" name="TextBox 4"/>
          <p:cNvSpPr txBox="1"/>
          <p:nvPr/>
        </p:nvSpPr>
        <p:spPr>
          <a:xfrm>
            <a:off x="914400" y="1061905"/>
            <a:ext cx="16230600" cy="2218556"/>
          </a:xfrm>
          <a:prstGeom prst="rect">
            <a:avLst/>
          </a:prstGeom>
        </p:spPr>
        <p:txBody>
          <a:bodyPr lIns="0" tIns="0" rIns="0" bIns="0" rtlCol="0" anchor="t">
            <a:spAutoFit/>
          </a:bodyPr>
          <a:lstStyle/>
          <a:p>
            <a:pPr marL="0" lvl="0" indent="0">
              <a:lnSpc>
                <a:spcPts val="17280"/>
              </a:lnSpc>
              <a:spcBef>
                <a:spcPct val="0"/>
              </a:spcBef>
            </a:pPr>
            <a:r>
              <a:rPr lang="en-US" sz="14400" dirty="0">
                <a:solidFill>
                  <a:srgbClr val="FFFFFF"/>
                </a:solidFill>
                <a:latin typeface="TAN Nightingale"/>
              </a:rPr>
              <a:t>Query 2</a:t>
            </a:r>
          </a:p>
        </p:txBody>
      </p:sp>
      <p:sp>
        <p:nvSpPr>
          <p:cNvPr id="5" name="TextBox 5"/>
          <p:cNvSpPr txBox="1"/>
          <p:nvPr/>
        </p:nvSpPr>
        <p:spPr>
          <a:xfrm>
            <a:off x="1065727" y="6116961"/>
            <a:ext cx="15624275" cy="430887"/>
          </a:xfrm>
          <a:prstGeom prst="rect">
            <a:avLst/>
          </a:prstGeom>
        </p:spPr>
        <p:txBody>
          <a:bodyPr lIns="0" tIns="0" rIns="0" bIns="0" rtlCol="0" anchor="t">
            <a:spAutoFit/>
          </a:bodyPr>
          <a:lstStyle/>
          <a:p>
            <a:r>
              <a:rPr lang="en-US" sz="2800" b="0" dirty="0">
                <a:solidFill>
                  <a:schemeClr val="bg1"/>
                </a:solidFill>
                <a:effectLst/>
                <a:latin typeface="Gordita" panose="020B0604020202020204" charset="0"/>
                <a:cs typeface="Gordita" panose="020B0604020202020204" charset="0"/>
              </a:rPr>
              <a:t>Retrieves the biggest hall to hold new years concert event</a:t>
            </a:r>
          </a:p>
        </p:txBody>
      </p:sp>
      <p:grpSp>
        <p:nvGrpSpPr>
          <p:cNvPr id="7" name="Group 7"/>
          <p:cNvGrpSpPr/>
          <p:nvPr/>
        </p:nvGrpSpPr>
        <p:grpSpPr>
          <a:xfrm>
            <a:off x="10058400" y="952500"/>
            <a:ext cx="1870567" cy="1870567"/>
            <a:chOff x="0" y="0"/>
            <a:chExt cx="2494090" cy="2494090"/>
          </a:xfrm>
        </p:grpSpPr>
        <p:grpSp>
          <p:nvGrpSpPr>
            <p:cNvPr id="8" name="Group 8"/>
            <p:cNvGrpSpPr/>
            <p:nvPr/>
          </p:nvGrpSpPr>
          <p:grpSpPr>
            <a:xfrm>
              <a:off x="0" y="0"/>
              <a:ext cx="2494090" cy="249409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A91F8"/>
                </a:solidFill>
                <a:prstDash val="solid"/>
                <a:miter/>
              </a:ln>
            </p:spPr>
            <p:txBody>
              <a:bodyPr/>
              <a:lstStyle/>
              <a:p>
                <a:endParaRPr 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1" name="AutoShape 11"/>
            <p:cNvSpPr/>
            <p:nvPr/>
          </p:nvSpPr>
          <p:spPr>
            <a:xfrm>
              <a:off x="617743" y="617743"/>
              <a:ext cx="1257488" cy="1257488"/>
            </a:xfrm>
            <a:prstGeom prst="line">
              <a:avLst/>
            </a:prstGeom>
            <a:ln w="46187" cap="flat">
              <a:solidFill>
                <a:srgbClr val="CA91F8"/>
              </a:solidFill>
              <a:prstDash val="solid"/>
              <a:headEnd type="none" w="sm" len="sm"/>
              <a:tailEnd type="none" w="sm" len="sm"/>
            </a:ln>
          </p:spPr>
          <p:txBody>
            <a:bodyPr/>
            <a:lstStyle/>
            <a:p>
              <a:endParaRPr lang="en-US" dirty="0"/>
            </a:p>
          </p:txBody>
        </p:sp>
        <p:sp>
          <p:nvSpPr>
            <p:cNvPr id="12" name="AutoShape 12"/>
            <p:cNvSpPr/>
            <p:nvPr/>
          </p:nvSpPr>
          <p:spPr>
            <a:xfrm>
              <a:off x="1056427" y="1869583"/>
              <a:ext cx="832442" cy="0"/>
            </a:xfrm>
            <a:prstGeom prst="line">
              <a:avLst/>
            </a:prstGeom>
            <a:ln w="46187" cap="flat">
              <a:solidFill>
                <a:srgbClr val="CA91F8"/>
              </a:solidFill>
              <a:prstDash val="solid"/>
              <a:headEnd type="none" w="sm" len="sm"/>
              <a:tailEnd type="none" w="sm" len="sm"/>
            </a:ln>
          </p:spPr>
          <p:txBody>
            <a:bodyPr/>
            <a:lstStyle/>
            <a:p>
              <a:endParaRPr lang="en-US"/>
            </a:p>
          </p:txBody>
        </p:sp>
        <p:sp>
          <p:nvSpPr>
            <p:cNvPr id="13" name="AutoShape 13"/>
            <p:cNvSpPr/>
            <p:nvPr/>
          </p:nvSpPr>
          <p:spPr>
            <a:xfrm flipV="1">
              <a:off x="1869583" y="1015750"/>
              <a:ext cx="0" cy="832442"/>
            </a:xfrm>
            <a:prstGeom prst="line">
              <a:avLst/>
            </a:prstGeom>
            <a:ln w="46187" cap="flat">
              <a:solidFill>
                <a:srgbClr val="CA91F8"/>
              </a:solidFill>
              <a:prstDash val="solid"/>
              <a:headEnd type="none" w="sm" len="sm"/>
              <a:tailEnd type="none" w="sm" len="sm"/>
            </a:ln>
          </p:spPr>
          <p:txBody>
            <a:bodyPr/>
            <a:lstStyle/>
            <a:p>
              <a:endParaRPr lang="en-US"/>
            </a:p>
          </p:txBody>
        </p:sp>
      </p:grpSp>
      <p:sp>
        <p:nvSpPr>
          <p:cNvPr id="14" name="TextBox 18">
            <a:extLst>
              <a:ext uri="{FF2B5EF4-FFF2-40B4-BE49-F238E27FC236}">
                <a16:creationId xmlns:a16="http://schemas.microsoft.com/office/drawing/2014/main" id="{EABACB7F-877E-153F-8876-A252FB8C879F}"/>
              </a:ext>
            </a:extLst>
          </p:cNvPr>
          <p:cNvSpPr txBox="1"/>
          <p:nvPr/>
        </p:nvSpPr>
        <p:spPr>
          <a:xfrm>
            <a:off x="309339" y="195477"/>
            <a:ext cx="3810967" cy="240665"/>
          </a:xfrm>
          <a:prstGeom prst="rect">
            <a:avLst/>
          </a:prstGeom>
        </p:spPr>
        <p:txBody>
          <a:bodyPr lIns="0" tIns="0" rIns="0" bIns="0" rtlCol="0" anchor="t">
            <a:spAutoFit/>
          </a:bodyPr>
          <a:lstStyle/>
          <a:p>
            <a:pPr>
              <a:lnSpc>
                <a:spcPts val="1960"/>
              </a:lnSpc>
              <a:spcBef>
                <a:spcPct val="0"/>
              </a:spcBef>
            </a:pPr>
            <a:r>
              <a:rPr lang="en-US" sz="1400" dirty="0">
                <a:solidFill>
                  <a:srgbClr val="F2FC75"/>
                </a:solidFill>
                <a:latin typeface="Gordita"/>
              </a:rPr>
              <a:t>COMP207 Project</a:t>
            </a:r>
          </a:p>
        </p:txBody>
      </p:sp>
      <p:pic>
        <p:nvPicPr>
          <p:cNvPr id="3" name="Picture 2">
            <a:extLst>
              <a:ext uri="{FF2B5EF4-FFF2-40B4-BE49-F238E27FC236}">
                <a16:creationId xmlns:a16="http://schemas.microsoft.com/office/drawing/2014/main" id="{DA7D8F48-6B8F-5298-FDBE-A1FC08BF4077}"/>
              </a:ext>
            </a:extLst>
          </p:cNvPr>
          <p:cNvPicPr>
            <a:picLocks noChangeAspect="1"/>
          </p:cNvPicPr>
          <p:nvPr/>
        </p:nvPicPr>
        <p:blipFill>
          <a:blip r:embed="rId2"/>
          <a:stretch>
            <a:fillRect/>
          </a:stretch>
        </p:blipFill>
        <p:spPr>
          <a:xfrm>
            <a:off x="1066800" y="3779265"/>
            <a:ext cx="12038406" cy="1801865"/>
          </a:xfrm>
          <a:prstGeom prst="roundRect">
            <a:avLst>
              <a:gd name="adj" fmla="val 8594"/>
            </a:avLst>
          </a:prstGeom>
          <a:solidFill>
            <a:srgbClr val="FFFFFF">
              <a:shade val="85000"/>
            </a:srgbClr>
          </a:solidFill>
          <a:ln>
            <a:noFill/>
          </a:ln>
          <a:effectLst/>
        </p:spPr>
      </p:pic>
      <p:pic>
        <p:nvPicPr>
          <p:cNvPr id="15" name="Picture 14">
            <a:extLst>
              <a:ext uri="{FF2B5EF4-FFF2-40B4-BE49-F238E27FC236}">
                <a16:creationId xmlns:a16="http://schemas.microsoft.com/office/drawing/2014/main" id="{34BD4170-B0B7-28F3-4E2E-AA00E7FA0DDF}"/>
              </a:ext>
            </a:extLst>
          </p:cNvPr>
          <p:cNvPicPr>
            <a:picLocks noChangeAspect="1"/>
          </p:cNvPicPr>
          <p:nvPr/>
        </p:nvPicPr>
        <p:blipFill>
          <a:blip r:embed="rId3"/>
          <a:stretch>
            <a:fillRect/>
          </a:stretch>
        </p:blipFill>
        <p:spPr>
          <a:xfrm>
            <a:off x="1065726" y="6819900"/>
            <a:ext cx="9319565" cy="1981200"/>
          </a:xfrm>
          <a:prstGeom prst="rect">
            <a:avLst/>
          </a:prstGeom>
        </p:spPr>
      </p:pic>
    </p:spTree>
    <p:extLst>
      <p:ext uri="{BB962C8B-B14F-4D97-AF65-F5344CB8AC3E}">
        <p14:creationId xmlns:p14="http://schemas.microsoft.com/office/powerpoint/2010/main" val="3177761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2" name="TextBox 2"/>
          <p:cNvSpPr txBox="1"/>
          <p:nvPr/>
        </p:nvSpPr>
        <p:spPr>
          <a:xfrm>
            <a:off x="890224" y="1028700"/>
            <a:ext cx="9470192" cy="2190750"/>
          </a:xfrm>
          <a:prstGeom prst="rect">
            <a:avLst/>
          </a:prstGeom>
        </p:spPr>
        <p:txBody>
          <a:bodyPr lIns="0" tIns="0" rIns="0" bIns="0" rtlCol="0" anchor="t">
            <a:spAutoFit/>
          </a:bodyPr>
          <a:lstStyle/>
          <a:p>
            <a:pPr marL="0" lvl="0" indent="0" algn="l">
              <a:lnSpc>
                <a:spcPts val="17280"/>
              </a:lnSpc>
              <a:spcBef>
                <a:spcPct val="0"/>
              </a:spcBef>
            </a:pPr>
            <a:r>
              <a:rPr lang="en-US" sz="14400">
                <a:solidFill>
                  <a:srgbClr val="FFFFFF"/>
                </a:solidFill>
                <a:latin typeface="TAN Nightingale"/>
              </a:rPr>
              <a:t>Contents</a:t>
            </a:r>
          </a:p>
        </p:txBody>
      </p:sp>
      <p:grpSp>
        <p:nvGrpSpPr>
          <p:cNvPr id="3" name="Group 3"/>
          <p:cNvGrpSpPr/>
          <p:nvPr/>
        </p:nvGrpSpPr>
        <p:grpSpPr>
          <a:xfrm>
            <a:off x="9825974" y="1028700"/>
            <a:ext cx="1870567" cy="1870567"/>
            <a:chOff x="0" y="0"/>
            <a:chExt cx="2494090" cy="2494090"/>
          </a:xfrm>
        </p:grpSpPr>
        <p:grpSp>
          <p:nvGrpSpPr>
            <p:cNvPr id="4" name="Group 4"/>
            <p:cNvGrpSpPr/>
            <p:nvPr/>
          </p:nvGrpSpPr>
          <p:grpSpPr>
            <a:xfrm>
              <a:off x="0" y="0"/>
              <a:ext cx="2494090" cy="2494090"/>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A91F8"/>
                </a:solidFill>
                <a:prstDash val="solid"/>
                <a:miter/>
              </a:ln>
            </p:spPr>
            <p:txBody>
              <a:bodyPr/>
              <a:lstStyle/>
              <a:p>
                <a:endParaRPr lang="en-US"/>
              </a:p>
            </p:txBody>
          </p:sp>
          <p:sp>
            <p:nvSpPr>
              <p:cNvPr id="6" name="TextBox 6"/>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7" name="AutoShape 7"/>
            <p:cNvSpPr/>
            <p:nvPr/>
          </p:nvSpPr>
          <p:spPr>
            <a:xfrm>
              <a:off x="617743" y="617743"/>
              <a:ext cx="1257488" cy="1257488"/>
            </a:xfrm>
            <a:prstGeom prst="line">
              <a:avLst/>
            </a:prstGeom>
            <a:ln w="46187" cap="flat">
              <a:solidFill>
                <a:srgbClr val="CA91F8"/>
              </a:solidFill>
              <a:prstDash val="solid"/>
              <a:headEnd type="none" w="sm" len="sm"/>
              <a:tailEnd type="none" w="sm" len="sm"/>
            </a:ln>
          </p:spPr>
          <p:txBody>
            <a:bodyPr/>
            <a:lstStyle/>
            <a:p>
              <a:endParaRPr lang="en-US"/>
            </a:p>
          </p:txBody>
        </p:sp>
        <p:sp>
          <p:nvSpPr>
            <p:cNvPr id="8" name="AutoShape 8"/>
            <p:cNvSpPr/>
            <p:nvPr/>
          </p:nvSpPr>
          <p:spPr>
            <a:xfrm>
              <a:off x="1056427" y="1869583"/>
              <a:ext cx="832442" cy="0"/>
            </a:xfrm>
            <a:prstGeom prst="line">
              <a:avLst/>
            </a:prstGeom>
            <a:ln w="46187" cap="flat">
              <a:solidFill>
                <a:srgbClr val="CA91F8"/>
              </a:solidFill>
              <a:prstDash val="solid"/>
              <a:headEnd type="none" w="sm" len="sm"/>
              <a:tailEnd type="none" w="sm" len="sm"/>
            </a:ln>
          </p:spPr>
          <p:txBody>
            <a:bodyPr/>
            <a:lstStyle/>
            <a:p>
              <a:endParaRPr lang="en-US"/>
            </a:p>
          </p:txBody>
        </p:sp>
        <p:sp>
          <p:nvSpPr>
            <p:cNvPr id="9" name="AutoShape 9"/>
            <p:cNvSpPr/>
            <p:nvPr/>
          </p:nvSpPr>
          <p:spPr>
            <a:xfrm flipV="1">
              <a:off x="1869583" y="1015750"/>
              <a:ext cx="0" cy="832442"/>
            </a:xfrm>
            <a:prstGeom prst="line">
              <a:avLst/>
            </a:prstGeom>
            <a:ln w="46187" cap="flat">
              <a:solidFill>
                <a:srgbClr val="CA91F8"/>
              </a:solidFill>
              <a:prstDash val="solid"/>
              <a:headEnd type="none" w="sm" len="sm"/>
              <a:tailEnd type="none" w="sm" len="sm"/>
            </a:ln>
          </p:spPr>
          <p:txBody>
            <a:bodyPr/>
            <a:lstStyle/>
            <a:p>
              <a:endParaRPr lang="en-US"/>
            </a:p>
          </p:txBody>
        </p:sp>
      </p:grpSp>
      <p:sp>
        <p:nvSpPr>
          <p:cNvPr id="10" name="AutoShape 10"/>
          <p:cNvSpPr/>
          <p:nvPr/>
        </p:nvSpPr>
        <p:spPr>
          <a:xfrm>
            <a:off x="6498666" y="6896735"/>
            <a:ext cx="10760634" cy="0"/>
          </a:xfrm>
          <a:prstGeom prst="line">
            <a:avLst/>
          </a:prstGeom>
          <a:ln w="19050" cap="flat">
            <a:solidFill>
              <a:srgbClr val="F2FC75"/>
            </a:solidFill>
            <a:prstDash val="solid"/>
            <a:headEnd type="none" w="sm" len="sm"/>
            <a:tailEnd type="none" w="sm" len="sm"/>
          </a:ln>
        </p:spPr>
        <p:txBody>
          <a:bodyPr/>
          <a:lstStyle/>
          <a:p>
            <a:endParaRPr lang="en-US"/>
          </a:p>
        </p:txBody>
      </p:sp>
      <p:sp>
        <p:nvSpPr>
          <p:cNvPr id="11" name="AutoShape 11"/>
          <p:cNvSpPr/>
          <p:nvPr/>
        </p:nvSpPr>
        <p:spPr>
          <a:xfrm>
            <a:off x="6498666" y="7673340"/>
            <a:ext cx="10760634" cy="0"/>
          </a:xfrm>
          <a:prstGeom prst="line">
            <a:avLst/>
          </a:prstGeom>
          <a:ln w="19050" cap="flat">
            <a:solidFill>
              <a:srgbClr val="F2FC75"/>
            </a:solidFill>
            <a:prstDash val="solid"/>
            <a:headEnd type="none" w="sm" len="sm"/>
            <a:tailEnd type="none" w="sm" len="sm"/>
          </a:ln>
        </p:spPr>
        <p:txBody>
          <a:bodyPr/>
          <a:lstStyle/>
          <a:p>
            <a:endParaRPr lang="en-US"/>
          </a:p>
        </p:txBody>
      </p:sp>
      <p:sp>
        <p:nvSpPr>
          <p:cNvPr id="12" name="AutoShape 12"/>
          <p:cNvSpPr/>
          <p:nvPr/>
        </p:nvSpPr>
        <p:spPr>
          <a:xfrm>
            <a:off x="6498666" y="8449945"/>
            <a:ext cx="10760634" cy="0"/>
          </a:xfrm>
          <a:prstGeom prst="line">
            <a:avLst/>
          </a:prstGeom>
          <a:ln w="19050" cap="flat">
            <a:solidFill>
              <a:srgbClr val="F2FC75"/>
            </a:solidFill>
            <a:prstDash val="solid"/>
            <a:headEnd type="none" w="sm" len="sm"/>
            <a:tailEnd type="none" w="sm" len="sm"/>
          </a:ln>
        </p:spPr>
        <p:txBody>
          <a:bodyPr/>
          <a:lstStyle/>
          <a:p>
            <a:endParaRPr lang="en-US"/>
          </a:p>
        </p:txBody>
      </p:sp>
      <p:sp>
        <p:nvSpPr>
          <p:cNvPr id="13" name="AutoShape 13"/>
          <p:cNvSpPr/>
          <p:nvPr/>
        </p:nvSpPr>
        <p:spPr>
          <a:xfrm>
            <a:off x="6498666" y="9226550"/>
            <a:ext cx="10760634" cy="0"/>
          </a:xfrm>
          <a:prstGeom prst="line">
            <a:avLst/>
          </a:prstGeom>
          <a:ln w="19050" cap="flat">
            <a:solidFill>
              <a:srgbClr val="F2FC75"/>
            </a:solidFill>
            <a:prstDash val="solid"/>
            <a:headEnd type="none" w="sm" len="sm"/>
            <a:tailEnd type="none" w="sm" len="sm"/>
          </a:ln>
        </p:spPr>
        <p:txBody>
          <a:bodyPr/>
          <a:lstStyle/>
          <a:p>
            <a:endParaRPr lang="en-US"/>
          </a:p>
        </p:txBody>
      </p:sp>
      <p:sp>
        <p:nvSpPr>
          <p:cNvPr id="14" name="TextBox 14"/>
          <p:cNvSpPr txBox="1"/>
          <p:nvPr/>
        </p:nvSpPr>
        <p:spPr>
          <a:xfrm>
            <a:off x="6498666" y="6396355"/>
            <a:ext cx="3861750" cy="481330"/>
          </a:xfrm>
          <a:prstGeom prst="rect">
            <a:avLst/>
          </a:prstGeom>
        </p:spPr>
        <p:txBody>
          <a:bodyPr lIns="0" tIns="0" rIns="0" bIns="0" rtlCol="0" anchor="t">
            <a:spAutoFit/>
          </a:bodyPr>
          <a:lstStyle/>
          <a:p>
            <a:pPr>
              <a:lnSpc>
                <a:spcPts val="3919"/>
              </a:lnSpc>
              <a:spcBef>
                <a:spcPct val="0"/>
              </a:spcBef>
            </a:pPr>
            <a:r>
              <a:rPr lang="en-US" sz="2799" dirty="0">
                <a:solidFill>
                  <a:srgbClr val="FFFFFF"/>
                </a:solidFill>
                <a:latin typeface="Gordita"/>
              </a:rPr>
              <a:t>INTRODUCTION</a:t>
            </a:r>
          </a:p>
        </p:txBody>
      </p:sp>
      <p:sp>
        <p:nvSpPr>
          <p:cNvPr id="16" name="TextBox 16"/>
          <p:cNvSpPr txBox="1"/>
          <p:nvPr/>
        </p:nvSpPr>
        <p:spPr>
          <a:xfrm>
            <a:off x="6498666" y="7949565"/>
            <a:ext cx="3861750" cy="461537"/>
          </a:xfrm>
          <a:prstGeom prst="rect">
            <a:avLst/>
          </a:prstGeom>
        </p:spPr>
        <p:txBody>
          <a:bodyPr lIns="0" tIns="0" rIns="0" bIns="0" rtlCol="0" anchor="t">
            <a:spAutoFit/>
          </a:bodyPr>
          <a:lstStyle/>
          <a:p>
            <a:pPr>
              <a:lnSpc>
                <a:spcPts val="3919"/>
              </a:lnSpc>
              <a:spcBef>
                <a:spcPct val="0"/>
              </a:spcBef>
            </a:pPr>
            <a:r>
              <a:rPr lang="en-US" sz="2799" dirty="0">
                <a:solidFill>
                  <a:srgbClr val="FFFFFF"/>
                </a:solidFill>
                <a:latin typeface="Gordita"/>
              </a:rPr>
              <a:t>PROJECT DETAILS</a:t>
            </a:r>
          </a:p>
        </p:txBody>
      </p:sp>
      <p:sp>
        <p:nvSpPr>
          <p:cNvPr id="17" name="TextBox 17"/>
          <p:cNvSpPr txBox="1"/>
          <p:nvPr/>
        </p:nvSpPr>
        <p:spPr>
          <a:xfrm>
            <a:off x="6498666" y="8726170"/>
            <a:ext cx="3861750" cy="461537"/>
          </a:xfrm>
          <a:prstGeom prst="rect">
            <a:avLst/>
          </a:prstGeom>
        </p:spPr>
        <p:txBody>
          <a:bodyPr lIns="0" tIns="0" rIns="0" bIns="0" rtlCol="0" anchor="t">
            <a:spAutoFit/>
          </a:bodyPr>
          <a:lstStyle/>
          <a:p>
            <a:pPr>
              <a:lnSpc>
                <a:spcPts val="3919"/>
              </a:lnSpc>
              <a:spcBef>
                <a:spcPct val="0"/>
              </a:spcBef>
            </a:pPr>
            <a:r>
              <a:rPr lang="en-US" sz="2799" dirty="0">
                <a:solidFill>
                  <a:srgbClr val="FFFFFF"/>
                </a:solidFill>
                <a:latin typeface="Gordita"/>
              </a:rPr>
              <a:t>QUERIES</a:t>
            </a:r>
          </a:p>
        </p:txBody>
      </p:sp>
      <p:sp>
        <p:nvSpPr>
          <p:cNvPr id="20" name="TextBox 20"/>
          <p:cNvSpPr txBox="1"/>
          <p:nvPr/>
        </p:nvSpPr>
        <p:spPr>
          <a:xfrm>
            <a:off x="1028700" y="3162300"/>
            <a:ext cx="8486230" cy="461537"/>
          </a:xfrm>
          <a:prstGeom prst="rect">
            <a:avLst/>
          </a:prstGeom>
        </p:spPr>
        <p:txBody>
          <a:bodyPr lIns="0" tIns="0" rIns="0" bIns="0" rtlCol="0" anchor="t">
            <a:spAutoFit/>
          </a:bodyPr>
          <a:lstStyle/>
          <a:p>
            <a:pPr>
              <a:lnSpc>
                <a:spcPts val="3919"/>
              </a:lnSpc>
            </a:pPr>
            <a:r>
              <a:rPr lang="en-US" sz="2799" dirty="0">
                <a:solidFill>
                  <a:srgbClr val="FFFFFF"/>
                </a:solidFill>
                <a:latin typeface="Gordita"/>
              </a:rPr>
              <a:t>Navigating the </a:t>
            </a:r>
            <a:r>
              <a:rPr lang="en-US" sz="2799" dirty="0" err="1">
                <a:solidFill>
                  <a:srgbClr val="0A0A0A"/>
                </a:solidFill>
                <a:latin typeface="Gordita"/>
              </a:rPr>
              <a:t>insandouts</a:t>
            </a:r>
            <a:r>
              <a:rPr lang="en-US" sz="2799" dirty="0">
                <a:solidFill>
                  <a:srgbClr val="0A0A0A"/>
                </a:solidFill>
                <a:latin typeface="Gordita"/>
              </a:rPr>
              <a:t>  </a:t>
            </a:r>
            <a:r>
              <a:rPr lang="en-US" sz="2799" dirty="0">
                <a:solidFill>
                  <a:srgbClr val="FFFFFF"/>
                </a:solidFill>
                <a:latin typeface="Gordita"/>
              </a:rPr>
              <a:t>of </a:t>
            </a:r>
            <a:r>
              <a:rPr lang="en-US" sz="2799" dirty="0">
                <a:solidFill>
                  <a:srgbClr val="0A0A0A"/>
                </a:solidFill>
                <a:latin typeface="Gordita"/>
              </a:rPr>
              <a:t>Q&amp;A</a:t>
            </a:r>
            <a:endParaRPr lang="en-US" sz="2799" dirty="0">
              <a:solidFill>
                <a:srgbClr val="FFFFFF"/>
              </a:solidFill>
              <a:latin typeface="Gordita"/>
            </a:endParaRPr>
          </a:p>
        </p:txBody>
      </p:sp>
      <p:sp>
        <p:nvSpPr>
          <p:cNvPr id="21" name="TextBox 21"/>
          <p:cNvSpPr txBox="1"/>
          <p:nvPr/>
        </p:nvSpPr>
        <p:spPr>
          <a:xfrm>
            <a:off x="3743902" y="3233420"/>
            <a:ext cx="6390698" cy="461665"/>
          </a:xfrm>
          <a:prstGeom prst="rect">
            <a:avLst/>
          </a:prstGeom>
        </p:spPr>
        <p:txBody>
          <a:bodyPr wrap="square" lIns="0" tIns="0" rIns="0" bIns="0" rtlCol="0" anchor="t">
            <a:spAutoFit/>
          </a:bodyPr>
          <a:lstStyle/>
          <a:p>
            <a:pPr>
              <a:lnSpc>
                <a:spcPts val="3640"/>
              </a:lnSpc>
              <a:spcBef>
                <a:spcPct val="0"/>
              </a:spcBef>
            </a:pPr>
            <a:r>
              <a:rPr lang="en-US" sz="2600" dirty="0">
                <a:solidFill>
                  <a:srgbClr val="CA91F8"/>
                </a:solidFill>
                <a:latin typeface="TAN Nightingale"/>
              </a:rPr>
              <a:t>ins and outs     the Project</a:t>
            </a:r>
          </a:p>
        </p:txBody>
      </p:sp>
      <p:sp>
        <p:nvSpPr>
          <p:cNvPr id="27" name="TextBox 17">
            <a:extLst>
              <a:ext uri="{FF2B5EF4-FFF2-40B4-BE49-F238E27FC236}">
                <a16:creationId xmlns:a16="http://schemas.microsoft.com/office/drawing/2014/main" id="{7CAAA7AE-9E5A-CE8D-804C-CA185F3635A4}"/>
              </a:ext>
            </a:extLst>
          </p:cNvPr>
          <p:cNvSpPr txBox="1"/>
          <p:nvPr/>
        </p:nvSpPr>
        <p:spPr>
          <a:xfrm>
            <a:off x="15861879" y="195477"/>
            <a:ext cx="2116781" cy="240665"/>
          </a:xfrm>
          <a:prstGeom prst="rect">
            <a:avLst/>
          </a:prstGeom>
        </p:spPr>
        <p:txBody>
          <a:bodyPr lIns="0" tIns="0" rIns="0" bIns="0" rtlCol="0" anchor="t">
            <a:spAutoFit/>
          </a:bodyPr>
          <a:lstStyle/>
          <a:p>
            <a:pPr algn="r">
              <a:lnSpc>
                <a:spcPts val="1960"/>
              </a:lnSpc>
              <a:spcBef>
                <a:spcPct val="0"/>
              </a:spcBef>
            </a:pPr>
            <a:r>
              <a:rPr lang="en-US" sz="1400" dirty="0">
                <a:solidFill>
                  <a:srgbClr val="F2FC75"/>
                </a:solidFill>
                <a:latin typeface="Gordita"/>
              </a:rPr>
              <a:t>AANSS</a:t>
            </a:r>
          </a:p>
        </p:txBody>
      </p:sp>
      <p:sp>
        <p:nvSpPr>
          <p:cNvPr id="28" name="TextBox 14">
            <a:extLst>
              <a:ext uri="{FF2B5EF4-FFF2-40B4-BE49-F238E27FC236}">
                <a16:creationId xmlns:a16="http://schemas.microsoft.com/office/drawing/2014/main" id="{B9949827-EBA0-5773-869D-82BC0E1A9FCE}"/>
              </a:ext>
            </a:extLst>
          </p:cNvPr>
          <p:cNvSpPr txBox="1"/>
          <p:nvPr/>
        </p:nvSpPr>
        <p:spPr>
          <a:xfrm>
            <a:off x="6504804" y="7182485"/>
            <a:ext cx="3861750" cy="461537"/>
          </a:xfrm>
          <a:prstGeom prst="rect">
            <a:avLst/>
          </a:prstGeom>
        </p:spPr>
        <p:txBody>
          <a:bodyPr lIns="0" tIns="0" rIns="0" bIns="0" rtlCol="0" anchor="t">
            <a:spAutoFit/>
          </a:bodyPr>
          <a:lstStyle/>
          <a:p>
            <a:pPr>
              <a:lnSpc>
                <a:spcPts val="3919"/>
              </a:lnSpc>
              <a:spcBef>
                <a:spcPct val="0"/>
              </a:spcBef>
            </a:pPr>
            <a:r>
              <a:rPr lang="en-US" sz="2799" dirty="0">
                <a:solidFill>
                  <a:srgbClr val="FFFFFF"/>
                </a:solidFill>
                <a:latin typeface="Gordita"/>
              </a:rPr>
              <a:t>PROJECT TIMELINE </a:t>
            </a: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4" name="TextBox 4"/>
          <p:cNvSpPr txBox="1"/>
          <p:nvPr/>
        </p:nvSpPr>
        <p:spPr>
          <a:xfrm>
            <a:off x="1028700" y="1082703"/>
            <a:ext cx="16230600" cy="2218556"/>
          </a:xfrm>
          <a:prstGeom prst="rect">
            <a:avLst/>
          </a:prstGeom>
        </p:spPr>
        <p:txBody>
          <a:bodyPr lIns="0" tIns="0" rIns="0" bIns="0" rtlCol="0" anchor="t">
            <a:spAutoFit/>
          </a:bodyPr>
          <a:lstStyle/>
          <a:p>
            <a:pPr marL="0" lvl="0" indent="0">
              <a:lnSpc>
                <a:spcPts val="17280"/>
              </a:lnSpc>
              <a:spcBef>
                <a:spcPct val="0"/>
              </a:spcBef>
            </a:pPr>
            <a:r>
              <a:rPr lang="en-US" sz="14400" dirty="0">
                <a:solidFill>
                  <a:srgbClr val="FFFFFF"/>
                </a:solidFill>
                <a:latin typeface="TAN Nightingale"/>
              </a:rPr>
              <a:t>Query 3</a:t>
            </a:r>
          </a:p>
        </p:txBody>
      </p:sp>
      <p:sp>
        <p:nvSpPr>
          <p:cNvPr id="5" name="TextBox 5"/>
          <p:cNvSpPr txBox="1"/>
          <p:nvPr/>
        </p:nvSpPr>
        <p:spPr>
          <a:xfrm>
            <a:off x="1143000" y="5753100"/>
            <a:ext cx="15624275" cy="461537"/>
          </a:xfrm>
          <a:prstGeom prst="rect">
            <a:avLst/>
          </a:prstGeom>
        </p:spPr>
        <p:txBody>
          <a:bodyPr lIns="0" tIns="0" rIns="0" bIns="0" rtlCol="0" anchor="t">
            <a:spAutoFit/>
          </a:bodyPr>
          <a:lstStyle/>
          <a:p>
            <a:pPr>
              <a:lnSpc>
                <a:spcPts val="3919"/>
              </a:lnSpc>
            </a:pPr>
            <a:r>
              <a:rPr lang="en-US" sz="2799" dirty="0">
                <a:solidFill>
                  <a:srgbClr val="FFFFFF"/>
                </a:solidFill>
                <a:latin typeface="Gordita"/>
              </a:rPr>
              <a:t>Retrieves Data of Menu Items including ‘Pizza’</a:t>
            </a:r>
          </a:p>
        </p:txBody>
      </p:sp>
      <p:grpSp>
        <p:nvGrpSpPr>
          <p:cNvPr id="7" name="Group 7"/>
          <p:cNvGrpSpPr/>
          <p:nvPr/>
        </p:nvGrpSpPr>
        <p:grpSpPr>
          <a:xfrm>
            <a:off x="9906000" y="952500"/>
            <a:ext cx="1870567" cy="1870567"/>
            <a:chOff x="0" y="0"/>
            <a:chExt cx="2494090" cy="2494090"/>
          </a:xfrm>
        </p:grpSpPr>
        <p:grpSp>
          <p:nvGrpSpPr>
            <p:cNvPr id="8" name="Group 8"/>
            <p:cNvGrpSpPr/>
            <p:nvPr/>
          </p:nvGrpSpPr>
          <p:grpSpPr>
            <a:xfrm>
              <a:off x="0" y="0"/>
              <a:ext cx="2494090" cy="249409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A91F8"/>
                </a:solidFill>
                <a:prstDash val="solid"/>
                <a:miter/>
              </a:ln>
            </p:spPr>
            <p:txBody>
              <a:bodyPr/>
              <a:lstStyle/>
              <a:p>
                <a:endParaRPr 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1" name="AutoShape 11"/>
            <p:cNvSpPr/>
            <p:nvPr/>
          </p:nvSpPr>
          <p:spPr>
            <a:xfrm>
              <a:off x="617743" y="617743"/>
              <a:ext cx="1257488" cy="1257488"/>
            </a:xfrm>
            <a:prstGeom prst="line">
              <a:avLst/>
            </a:prstGeom>
            <a:ln w="46187" cap="flat">
              <a:solidFill>
                <a:srgbClr val="CA91F8"/>
              </a:solidFill>
              <a:prstDash val="solid"/>
              <a:headEnd type="none" w="sm" len="sm"/>
              <a:tailEnd type="none" w="sm" len="sm"/>
            </a:ln>
          </p:spPr>
          <p:txBody>
            <a:bodyPr/>
            <a:lstStyle/>
            <a:p>
              <a:endParaRPr lang="en-US" dirty="0"/>
            </a:p>
          </p:txBody>
        </p:sp>
        <p:sp>
          <p:nvSpPr>
            <p:cNvPr id="12" name="AutoShape 12"/>
            <p:cNvSpPr/>
            <p:nvPr/>
          </p:nvSpPr>
          <p:spPr>
            <a:xfrm>
              <a:off x="1056427" y="1869583"/>
              <a:ext cx="832442" cy="0"/>
            </a:xfrm>
            <a:prstGeom prst="line">
              <a:avLst/>
            </a:prstGeom>
            <a:ln w="46187" cap="flat">
              <a:solidFill>
                <a:srgbClr val="CA91F8"/>
              </a:solidFill>
              <a:prstDash val="solid"/>
              <a:headEnd type="none" w="sm" len="sm"/>
              <a:tailEnd type="none" w="sm" len="sm"/>
            </a:ln>
          </p:spPr>
          <p:txBody>
            <a:bodyPr/>
            <a:lstStyle/>
            <a:p>
              <a:endParaRPr lang="en-US"/>
            </a:p>
          </p:txBody>
        </p:sp>
        <p:sp>
          <p:nvSpPr>
            <p:cNvPr id="13" name="AutoShape 13"/>
            <p:cNvSpPr/>
            <p:nvPr/>
          </p:nvSpPr>
          <p:spPr>
            <a:xfrm flipV="1">
              <a:off x="1869583" y="1015750"/>
              <a:ext cx="0" cy="832442"/>
            </a:xfrm>
            <a:prstGeom prst="line">
              <a:avLst/>
            </a:prstGeom>
            <a:ln w="46187" cap="flat">
              <a:solidFill>
                <a:srgbClr val="CA91F8"/>
              </a:solidFill>
              <a:prstDash val="solid"/>
              <a:headEnd type="none" w="sm" len="sm"/>
              <a:tailEnd type="none" w="sm" len="sm"/>
            </a:ln>
          </p:spPr>
          <p:txBody>
            <a:bodyPr/>
            <a:lstStyle/>
            <a:p>
              <a:endParaRPr lang="en-US"/>
            </a:p>
          </p:txBody>
        </p:sp>
      </p:grpSp>
      <p:sp>
        <p:nvSpPr>
          <p:cNvPr id="14" name="TextBox 18">
            <a:extLst>
              <a:ext uri="{FF2B5EF4-FFF2-40B4-BE49-F238E27FC236}">
                <a16:creationId xmlns:a16="http://schemas.microsoft.com/office/drawing/2014/main" id="{EABACB7F-877E-153F-8876-A252FB8C879F}"/>
              </a:ext>
            </a:extLst>
          </p:cNvPr>
          <p:cNvSpPr txBox="1"/>
          <p:nvPr/>
        </p:nvSpPr>
        <p:spPr>
          <a:xfrm>
            <a:off x="309339" y="195477"/>
            <a:ext cx="3810967" cy="240665"/>
          </a:xfrm>
          <a:prstGeom prst="rect">
            <a:avLst/>
          </a:prstGeom>
        </p:spPr>
        <p:txBody>
          <a:bodyPr lIns="0" tIns="0" rIns="0" bIns="0" rtlCol="0" anchor="t">
            <a:spAutoFit/>
          </a:bodyPr>
          <a:lstStyle/>
          <a:p>
            <a:pPr>
              <a:lnSpc>
                <a:spcPts val="1960"/>
              </a:lnSpc>
              <a:spcBef>
                <a:spcPct val="0"/>
              </a:spcBef>
            </a:pPr>
            <a:r>
              <a:rPr lang="en-US" sz="1400" dirty="0">
                <a:solidFill>
                  <a:srgbClr val="F2FC75"/>
                </a:solidFill>
                <a:latin typeface="Gordita"/>
              </a:rPr>
              <a:t>COMP207 Project</a:t>
            </a:r>
          </a:p>
        </p:txBody>
      </p:sp>
      <p:pic>
        <p:nvPicPr>
          <p:cNvPr id="3" name="Picture 2">
            <a:extLst>
              <a:ext uri="{FF2B5EF4-FFF2-40B4-BE49-F238E27FC236}">
                <a16:creationId xmlns:a16="http://schemas.microsoft.com/office/drawing/2014/main" id="{DFA65F36-E71E-D18D-871E-C9B551FCCB84}"/>
              </a:ext>
            </a:extLst>
          </p:cNvPr>
          <p:cNvPicPr>
            <a:picLocks noChangeAspect="1"/>
          </p:cNvPicPr>
          <p:nvPr/>
        </p:nvPicPr>
        <p:blipFill>
          <a:blip r:embed="rId2"/>
          <a:stretch>
            <a:fillRect/>
          </a:stretch>
        </p:blipFill>
        <p:spPr>
          <a:xfrm>
            <a:off x="1143000" y="3784228"/>
            <a:ext cx="7110126" cy="1664072"/>
          </a:xfrm>
          <a:prstGeom prst="rect">
            <a:avLst/>
          </a:prstGeom>
        </p:spPr>
      </p:pic>
      <p:pic>
        <p:nvPicPr>
          <p:cNvPr id="15" name="Picture 14">
            <a:extLst>
              <a:ext uri="{FF2B5EF4-FFF2-40B4-BE49-F238E27FC236}">
                <a16:creationId xmlns:a16="http://schemas.microsoft.com/office/drawing/2014/main" id="{E4529FA4-B96C-5CC0-77F2-9D6427251B6D}"/>
              </a:ext>
            </a:extLst>
          </p:cNvPr>
          <p:cNvPicPr>
            <a:picLocks noChangeAspect="1"/>
          </p:cNvPicPr>
          <p:nvPr/>
        </p:nvPicPr>
        <p:blipFill>
          <a:blip r:embed="rId3"/>
          <a:stretch>
            <a:fillRect/>
          </a:stretch>
        </p:blipFill>
        <p:spPr>
          <a:xfrm>
            <a:off x="1151586" y="6557116"/>
            <a:ext cx="7181850" cy="2686050"/>
          </a:xfrm>
          <a:prstGeom prst="rect">
            <a:avLst/>
          </a:prstGeom>
        </p:spPr>
      </p:pic>
    </p:spTree>
    <p:extLst>
      <p:ext uri="{BB962C8B-B14F-4D97-AF65-F5344CB8AC3E}">
        <p14:creationId xmlns:p14="http://schemas.microsoft.com/office/powerpoint/2010/main" val="2608981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4" name="TextBox 4"/>
          <p:cNvSpPr txBox="1"/>
          <p:nvPr/>
        </p:nvSpPr>
        <p:spPr>
          <a:xfrm>
            <a:off x="1028700" y="1082703"/>
            <a:ext cx="16230600" cy="2218556"/>
          </a:xfrm>
          <a:prstGeom prst="rect">
            <a:avLst/>
          </a:prstGeom>
        </p:spPr>
        <p:txBody>
          <a:bodyPr lIns="0" tIns="0" rIns="0" bIns="0" rtlCol="0" anchor="t">
            <a:spAutoFit/>
          </a:bodyPr>
          <a:lstStyle/>
          <a:p>
            <a:pPr marL="0" lvl="0" indent="0">
              <a:lnSpc>
                <a:spcPts val="17280"/>
              </a:lnSpc>
              <a:spcBef>
                <a:spcPct val="0"/>
              </a:spcBef>
            </a:pPr>
            <a:r>
              <a:rPr lang="en-US" sz="14400" dirty="0">
                <a:solidFill>
                  <a:srgbClr val="FFFFFF"/>
                </a:solidFill>
                <a:latin typeface="TAN Nightingale"/>
              </a:rPr>
              <a:t>Query 4</a:t>
            </a:r>
          </a:p>
        </p:txBody>
      </p:sp>
      <p:sp>
        <p:nvSpPr>
          <p:cNvPr id="5" name="TextBox 5"/>
          <p:cNvSpPr txBox="1"/>
          <p:nvPr/>
        </p:nvSpPr>
        <p:spPr>
          <a:xfrm>
            <a:off x="1295400" y="5753100"/>
            <a:ext cx="15624275" cy="430887"/>
          </a:xfrm>
          <a:prstGeom prst="rect">
            <a:avLst/>
          </a:prstGeom>
        </p:spPr>
        <p:txBody>
          <a:bodyPr lIns="0" tIns="0" rIns="0" bIns="0" rtlCol="0" anchor="t">
            <a:spAutoFit/>
          </a:bodyPr>
          <a:lstStyle/>
          <a:p>
            <a:r>
              <a:rPr lang="en-US" sz="2800" dirty="0">
                <a:solidFill>
                  <a:schemeClr val="bg1"/>
                </a:solidFill>
                <a:latin typeface="Gordita" panose="020B0604020202020204" charset="0"/>
                <a:cs typeface="Gordita" panose="020B0604020202020204" charset="0"/>
              </a:rPr>
              <a:t>Retrieves all of next years events</a:t>
            </a:r>
            <a:endParaRPr lang="en-US" sz="2800" b="0" dirty="0">
              <a:solidFill>
                <a:schemeClr val="bg1"/>
              </a:solidFill>
              <a:effectLst/>
              <a:latin typeface="Gordita" panose="020B0604020202020204" charset="0"/>
              <a:cs typeface="Gordita" panose="020B0604020202020204" charset="0"/>
            </a:endParaRPr>
          </a:p>
        </p:txBody>
      </p:sp>
      <p:grpSp>
        <p:nvGrpSpPr>
          <p:cNvPr id="7" name="Group 7"/>
          <p:cNvGrpSpPr/>
          <p:nvPr/>
        </p:nvGrpSpPr>
        <p:grpSpPr>
          <a:xfrm>
            <a:off x="9829800" y="843326"/>
            <a:ext cx="1870567" cy="1870567"/>
            <a:chOff x="0" y="0"/>
            <a:chExt cx="2494090" cy="2494090"/>
          </a:xfrm>
        </p:grpSpPr>
        <p:grpSp>
          <p:nvGrpSpPr>
            <p:cNvPr id="8" name="Group 8"/>
            <p:cNvGrpSpPr/>
            <p:nvPr/>
          </p:nvGrpSpPr>
          <p:grpSpPr>
            <a:xfrm>
              <a:off x="0" y="0"/>
              <a:ext cx="2494090" cy="249409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A91F8"/>
                </a:solidFill>
                <a:prstDash val="solid"/>
                <a:miter/>
              </a:ln>
            </p:spPr>
            <p:txBody>
              <a:bodyPr/>
              <a:lstStyle/>
              <a:p>
                <a:endParaRPr 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1" name="AutoShape 11"/>
            <p:cNvSpPr/>
            <p:nvPr/>
          </p:nvSpPr>
          <p:spPr>
            <a:xfrm>
              <a:off x="617743" y="617743"/>
              <a:ext cx="1257488" cy="1257488"/>
            </a:xfrm>
            <a:prstGeom prst="line">
              <a:avLst/>
            </a:prstGeom>
            <a:ln w="46187" cap="flat">
              <a:solidFill>
                <a:srgbClr val="CA91F8"/>
              </a:solidFill>
              <a:prstDash val="solid"/>
              <a:headEnd type="none" w="sm" len="sm"/>
              <a:tailEnd type="none" w="sm" len="sm"/>
            </a:ln>
          </p:spPr>
          <p:txBody>
            <a:bodyPr/>
            <a:lstStyle/>
            <a:p>
              <a:endParaRPr lang="en-US" dirty="0"/>
            </a:p>
          </p:txBody>
        </p:sp>
        <p:sp>
          <p:nvSpPr>
            <p:cNvPr id="12" name="AutoShape 12"/>
            <p:cNvSpPr/>
            <p:nvPr/>
          </p:nvSpPr>
          <p:spPr>
            <a:xfrm>
              <a:off x="1056427" y="1869583"/>
              <a:ext cx="832442" cy="0"/>
            </a:xfrm>
            <a:prstGeom prst="line">
              <a:avLst/>
            </a:prstGeom>
            <a:ln w="46187" cap="flat">
              <a:solidFill>
                <a:srgbClr val="CA91F8"/>
              </a:solidFill>
              <a:prstDash val="solid"/>
              <a:headEnd type="none" w="sm" len="sm"/>
              <a:tailEnd type="none" w="sm" len="sm"/>
            </a:ln>
          </p:spPr>
          <p:txBody>
            <a:bodyPr/>
            <a:lstStyle/>
            <a:p>
              <a:endParaRPr lang="en-US"/>
            </a:p>
          </p:txBody>
        </p:sp>
        <p:sp>
          <p:nvSpPr>
            <p:cNvPr id="13" name="AutoShape 13"/>
            <p:cNvSpPr/>
            <p:nvPr/>
          </p:nvSpPr>
          <p:spPr>
            <a:xfrm flipV="1">
              <a:off x="1869583" y="1015750"/>
              <a:ext cx="0" cy="832442"/>
            </a:xfrm>
            <a:prstGeom prst="line">
              <a:avLst/>
            </a:prstGeom>
            <a:ln w="46187" cap="flat">
              <a:solidFill>
                <a:srgbClr val="CA91F8"/>
              </a:solidFill>
              <a:prstDash val="solid"/>
              <a:headEnd type="none" w="sm" len="sm"/>
              <a:tailEnd type="none" w="sm" len="sm"/>
            </a:ln>
          </p:spPr>
          <p:txBody>
            <a:bodyPr/>
            <a:lstStyle/>
            <a:p>
              <a:endParaRPr lang="en-US"/>
            </a:p>
          </p:txBody>
        </p:sp>
      </p:grpSp>
      <p:sp>
        <p:nvSpPr>
          <p:cNvPr id="14" name="TextBox 18">
            <a:extLst>
              <a:ext uri="{FF2B5EF4-FFF2-40B4-BE49-F238E27FC236}">
                <a16:creationId xmlns:a16="http://schemas.microsoft.com/office/drawing/2014/main" id="{EABACB7F-877E-153F-8876-A252FB8C879F}"/>
              </a:ext>
            </a:extLst>
          </p:cNvPr>
          <p:cNvSpPr txBox="1"/>
          <p:nvPr/>
        </p:nvSpPr>
        <p:spPr>
          <a:xfrm>
            <a:off x="309339" y="195477"/>
            <a:ext cx="3810967" cy="240665"/>
          </a:xfrm>
          <a:prstGeom prst="rect">
            <a:avLst/>
          </a:prstGeom>
        </p:spPr>
        <p:txBody>
          <a:bodyPr lIns="0" tIns="0" rIns="0" bIns="0" rtlCol="0" anchor="t">
            <a:spAutoFit/>
          </a:bodyPr>
          <a:lstStyle/>
          <a:p>
            <a:pPr>
              <a:lnSpc>
                <a:spcPts val="1960"/>
              </a:lnSpc>
              <a:spcBef>
                <a:spcPct val="0"/>
              </a:spcBef>
            </a:pPr>
            <a:r>
              <a:rPr lang="en-US" sz="1400" dirty="0">
                <a:solidFill>
                  <a:srgbClr val="F2FC75"/>
                </a:solidFill>
                <a:latin typeface="Gordita"/>
              </a:rPr>
              <a:t>COMP207 Project</a:t>
            </a:r>
          </a:p>
        </p:txBody>
      </p:sp>
      <p:pic>
        <p:nvPicPr>
          <p:cNvPr id="15" name="Picture 14">
            <a:extLst>
              <a:ext uri="{FF2B5EF4-FFF2-40B4-BE49-F238E27FC236}">
                <a16:creationId xmlns:a16="http://schemas.microsoft.com/office/drawing/2014/main" id="{E1AEB795-8CFA-5A56-032E-FFB70B70C0E3}"/>
              </a:ext>
            </a:extLst>
          </p:cNvPr>
          <p:cNvPicPr>
            <a:picLocks noChangeAspect="1"/>
          </p:cNvPicPr>
          <p:nvPr/>
        </p:nvPicPr>
        <p:blipFill>
          <a:blip r:embed="rId2"/>
          <a:stretch>
            <a:fillRect/>
          </a:stretch>
        </p:blipFill>
        <p:spPr>
          <a:xfrm>
            <a:off x="1295400" y="3637208"/>
            <a:ext cx="9430147" cy="1506292"/>
          </a:xfrm>
          <a:prstGeom prst="rect">
            <a:avLst/>
          </a:prstGeom>
        </p:spPr>
      </p:pic>
      <p:pic>
        <p:nvPicPr>
          <p:cNvPr id="17" name="Picture 16">
            <a:extLst>
              <a:ext uri="{FF2B5EF4-FFF2-40B4-BE49-F238E27FC236}">
                <a16:creationId xmlns:a16="http://schemas.microsoft.com/office/drawing/2014/main" id="{402F2048-2F1E-31F9-F730-DF0C25E228C9}"/>
              </a:ext>
            </a:extLst>
          </p:cNvPr>
          <p:cNvPicPr>
            <a:picLocks noChangeAspect="1"/>
          </p:cNvPicPr>
          <p:nvPr/>
        </p:nvPicPr>
        <p:blipFill>
          <a:blip r:embed="rId3"/>
          <a:stretch>
            <a:fillRect/>
          </a:stretch>
        </p:blipFill>
        <p:spPr>
          <a:xfrm>
            <a:off x="1295400" y="6743700"/>
            <a:ext cx="7532739" cy="2743200"/>
          </a:xfrm>
          <a:prstGeom prst="rect">
            <a:avLst/>
          </a:prstGeom>
        </p:spPr>
      </p:pic>
    </p:spTree>
    <p:extLst>
      <p:ext uri="{BB962C8B-B14F-4D97-AF65-F5344CB8AC3E}">
        <p14:creationId xmlns:p14="http://schemas.microsoft.com/office/powerpoint/2010/main" val="2627896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4" name="TextBox 4"/>
          <p:cNvSpPr txBox="1"/>
          <p:nvPr/>
        </p:nvSpPr>
        <p:spPr>
          <a:xfrm>
            <a:off x="1028700" y="1082703"/>
            <a:ext cx="16230600" cy="2218556"/>
          </a:xfrm>
          <a:prstGeom prst="rect">
            <a:avLst/>
          </a:prstGeom>
        </p:spPr>
        <p:txBody>
          <a:bodyPr lIns="0" tIns="0" rIns="0" bIns="0" rtlCol="0" anchor="t">
            <a:spAutoFit/>
          </a:bodyPr>
          <a:lstStyle/>
          <a:p>
            <a:pPr marL="0" lvl="0" indent="0">
              <a:lnSpc>
                <a:spcPts val="17280"/>
              </a:lnSpc>
              <a:spcBef>
                <a:spcPct val="0"/>
              </a:spcBef>
            </a:pPr>
            <a:r>
              <a:rPr lang="en-US" sz="14400" dirty="0">
                <a:solidFill>
                  <a:srgbClr val="FFFFFF"/>
                </a:solidFill>
                <a:latin typeface="TAN Nightingale"/>
              </a:rPr>
              <a:t>Query 5</a:t>
            </a:r>
          </a:p>
        </p:txBody>
      </p:sp>
      <p:sp>
        <p:nvSpPr>
          <p:cNvPr id="5" name="TextBox 5"/>
          <p:cNvSpPr txBox="1"/>
          <p:nvPr/>
        </p:nvSpPr>
        <p:spPr>
          <a:xfrm>
            <a:off x="1154968" y="5753100"/>
            <a:ext cx="15624275" cy="961674"/>
          </a:xfrm>
          <a:prstGeom prst="rect">
            <a:avLst/>
          </a:prstGeom>
        </p:spPr>
        <p:txBody>
          <a:bodyPr lIns="0" tIns="0" rIns="0" bIns="0" rtlCol="0" anchor="t">
            <a:spAutoFit/>
          </a:bodyPr>
          <a:lstStyle/>
          <a:p>
            <a:pPr>
              <a:lnSpc>
                <a:spcPts val="3919"/>
              </a:lnSpc>
            </a:pPr>
            <a:r>
              <a:rPr lang="en-US" sz="2800" b="0" dirty="0">
                <a:solidFill>
                  <a:schemeClr val="bg1"/>
                </a:solidFill>
                <a:effectLst/>
                <a:latin typeface="Gordita" panose="020B0604020202020204" charset="0"/>
                <a:cs typeface="Gordita" panose="020B0604020202020204" charset="0"/>
              </a:rPr>
              <a:t>The non pro player member whose membership more than 3 years since 2005</a:t>
            </a:r>
          </a:p>
          <a:p>
            <a:pPr>
              <a:lnSpc>
                <a:spcPts val="3919"/>
              </a:lnSpc>
            </a:pPr>
            <a:endParaRPr lang="en-US" sz="2799" dirty="0">
              <a:solidFill>
                <a:srgbClr val="FFFFFF"/>
              </a:solidFill>
              <a:latin typeface="Gordita"/>
            </a:endParaRPr>
          </a:p>
        </p:txBody>
      </p:sp>
      <p:grpSp>
        <p:nvGrpSpPr>
          <p:cNvPr id="7" name="Group 7"/>
          <p:cNvGrpSpPr/>
          <p:nvPr/>
        </p:nvGrpSpPr>
        <p:grpSpPr>
          <a:xfrm>
            <a:off x="9906000" y="952500"/>
            <a:ext cx="1870567" cy="1870567"/>
            <a:chOff x="0" y="0"/>
            <a:chExt cx="2494090" cy="2494090"/>
          </a:xfrm>
        </p:grpSpPr>
        <p:grpSp>
          <p:nvGrpSpPr>
            <p:cNvPr id="8" name="Group 8"/>
            <p:cNvGrpSpPr/>
            <p:nvPr/>
          </p:nvGrpSpPr>
          <p:grpSpPr>
            <a:xfrm>
              <a:off x="0" y="0"/>
              <a:ext cx="2494090" cy="249409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A91F8"/>
                </a:solidFill>
                <a:prstDash val="solid"/>
                <a:miter/>
              </a:ln>
            </p:spPr>
            <p:txBody>
              <a:bodyPr/>
              <a:lstStyle/>
              <a:p>
                <a:endParaRPr 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1" name="AutoShape 11"/>
            <p:cNvSpPr/>
            <p:nvPr/>
          </p:nvSpPr>
          <p:spPr>
            <a:xfrm>
              <a:off x="617743" y="617743"/>
              <a:ext cx="1257488" cy="1257488"/>
            </a:xfrm>
            <a:prstGeom prst="line">
              <a:avLst/>
            </a:prstGeom>
            <a:ln w="46187" cap="flat">
              <a:solidFill>
                <a:srgbClr val="CA91F8"/>
              </a:solidFill>
              <a:prstDash val="solid"/>
              <a:headEnd type="none" w="sm" len="sm"/>
              <a:tailEnd type="none" w="sm" len="sm"/>
            </a:ln>
          </p:spPr>
          <p:txBody>
            <a:bodyPr/>
            <a:lstStyle/>
            <a:p>
              <a:endParaRPr lang="en-US" dirty="0"/>
            </a:p>
          </p:txBody>
        </p:sp>
        <p:sp>
          <p:nvSpPr>
            <p:cNvPr id="12" name="AutoShape 12"/>
            <p:cNvSpPr/>
            <p:nvPr/>
          </p:nvSpPr>
          <p:spPr>
            <a:xfrm>
              <a:off x="1056427" y="1869583"/>
              <a:ext cx="832442" cy="0"/>
            </a:xfrm>
            <a:prstGeom prst="line">
              <a:avLst/>
            </a:prstGeom>
            <a:ln w="46187" cap="flat">
              <a:solidFill>
                <a:srgbClr val="CA91F8"/>
              </a:solidFill>
              <a:prstDash val="solid"/>
              <a:headEnd type="none" w="sm" len="sm"/>
              <a:tailEnd type="none" w="sm" len="sm"/>
            </a:ln>
          </p:spPr>
          <p:txBody>
            <a:bodyPr/>
            <a:lstStyle/>
            <a:p>
              <a:endParaRPr lang="en-US"/>
            </a:p>
          </p:txBody>
        </p:sp>
        <p:sp>
          <p:nvSpPr>
            <p:cNvPr id="13" name="AutoShape 13"/>
            <p:cNvSpPr/>
            <p:nvPr/>
          </p:nvSpPr>
          <p:spPr>
            <a:xfrm flipV="1">
              <a:off x="1869583" y="1015750"/>
              <a:ext cx="0" cy="832442"/>
            </a:xfrm>
            <a:prstGeom prst="line">
              <a:avLst/>
            </a:prstGeom>
            <a:ln w="46187" cap="flat">
              <a:solidFill>
                <a:srgbClr val="CA91F8"/>
              </a:solidFill>
              <a:prstDash val="solid"/>
              <a:headEnd type="none" w="sm" len="sm"/>
              <a:tailEnd type="none" w="sm" len="sm"/>
            </a:ln>
          </p:spPr>
          <p:txBody>
            <a:bodyPr/>
            <a:lstStyle/>
            <a:p>
              <a:endParaRPr lang="en-US"/>
            </a:p>
          </p:txBody>
        </p:sp>
      </p:grpSp>
      <p:sp>
        <p:nvSpPr>
          <p:cNvPr id="14" name="TextBox 18">
            <a:extLst>
              <a:ext uri="{FF2B5EF4-FFF2-40B4-BE49-F238E27FC236}">
                <a16:creationId xmlns:a16="http://schemas.microsoft.com/office/drawing/2014/main" id="{EABACB7F-877E-153F-8876-A252FB8C879F}"/>
              </a:ext>
            </a:extLst>
          </p:cNvPr>
          <p:cNvSpPr txBox="1"/>
          <p:nvPr/>
        </p:nvSpPr>
        <p:spPr>
          <a:xfrm>
            <a:off x="309339" y="195477"/>
            <a:ext cx="3810967" cy="240665"/>
          </a:xfrm>
          <a:prstGeom prst="rect">
            <a:avLst/>
          </a:prstGeom>
        </p:spPr>
        <p:txBody>
          <a:bodyPr lIns="0" tIns="0" rIns="0" bIns="0" rtlCol="0" anchor="t">
            <a:spAutoFit/>
          </a:bodyPr>
          <a:lstStyle/>
          <a:p>
            <a:pPr>
              <a:lnSpc>
                <a:spcPts val="1960"/>
              </a:lnSpc>
              <a:spcBef>
                <a:spcPct val="0"/>
              </a:spcBef>
            </a:pPr>
            <a:r>
              <a:rPr lang="en-US" sz="1400" dirty="0">
                <a:solidFill>
                  <a:srgbClr val="F2FC75"/>
                </a:solidFill>
                <a:latin typeface="Gordita"/>
              </a:rPr>
              <a:t>COMP207 Project</a:t>
            </a:r>
          </a:p>
        </p:txBody>
      </p:sp>
      <p:pic>
        <p:nvPicPr>
          <p:cNvPr id="15" name="Picture 14">
            <a:extLst>
              <a:ext uri="{FF2B5EF4-FFF2-40B4-BE49-F238E27FC236}">
                <a16:creationId xmlns:a16="http://schemas.microsoft.com/office/drawing/2014/main" id="{A629EF17-A262-CB6F-A423-A714A8D6ACC3}"/>
              </a:ext>
            </a:extLst>
          </p:cNvPr>
          <p:cNvPicPr>
            <a:picLocks noChangeAspect="1"/>
          </p:cNvPicPr>
          <p:nvPr/>
        </p:nvPicPr>
        <p:blipFill>
          <a:blip r:embed="rId2"/>
          <a:stretch>
            <a:fillRect/>
          </a:stretch>
        </p:blipFill>
        <p:spPr>
          <a:xfrm>
            <a:off x="1154968" y="6733556"/>
            <a:ext cx="6505575" cy="3152775"/>
          </a:xfrm>
          <a:prstGeom prst="rect">
            <a:avLst/>
          </a:prstGeom>
        </p:spPr>
      </p:pic>
      <p:pic>
        <p:nvPicPr>
          <p:cNvPr id="17" name="Picture 16">
            <a:extLst>
              <a:ext uri="{FF2B5EF4-FFF2-40B4-BE49-F238E27FC236}">
                <a16:creationId xmlns:a16="http://schemas.microsoft.com/office/drawing/2014/main" id="{C419C0C9-9676-69CD-B63E-8D0BF9746C2F}"/>
              </a:ext>
            </a:extLst>
          </p:cNvPr>
          <p:cNvPicPr>
            <a:picLocks noChangeAspect="1"/>
          </p:cNvPicPr>
          <p:nvPr/>
        </p:nvPicPr>
        <p:blipFill>
          <a:blip r:embed="rId3"/>
          <a:stretch>
            <a:fillRect/>
          </a:stretch>
        </p:blipFill>
        <p:spPr>
          <a:xfrm>
            <a:off x="1154968" y="3513698"/>
            <a:ext cx="13839720" cy="1782202"/>
          </a:xfrm>
          <a:prstGeom prst="rect">
            <a:avLst/>
          </a:prstGeom>
        </p:spPr>
      </p:pic>
    </p:spTree>
    <p:extLst>
      <p:ext uri="{BB962C8B-B14F-4D97-AF65-F5344CB8AC3E}">
        <p14:creationId xmlns:p14="http://schemas.microsoft.com/office/powerpoint/2010/main" val="849323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4" name="TextBox 4"/>
          <p:cNvSpPr txBox="1"/>
          <p:nvPr/>
        </p:nvSpPr>
        <p:spPr>
          <a:xfrm>
            <a:off x="1028700" y="1082703"/>
            <a:ext cx="16230600" cy="2218556"/>
          </a:xfrm>
          <a:prstGeom prst="rect">
            <a:avLst/>
          </a:prstGeom>
        </p:spPr>
        <p:txBody>
          <a:bodyPr lIns="0" tIns="0" rIns="0" bIns="0" rtlCol="0" anchor="t">
            <a:spAutoFit/>
          </a:bodyPr>
          <a:lstStyle/>
          <a:p>
            <a:pPr marL="0" lvl="0" indent="0">
              <a:lnSpc>
                <a:spcPts val="17280"/>
              </a:lnSpc>
              <a:spcBef>
                <a:spcPct val="0"/>
              </a:spcBef>
            </a:pPr>
            <a:r>
              <a:rPr lang="en-US" sz="14400" dirty="0">
                <a:solidFill>
                  <a:srgbClr val="FFFFFF"/>
                </a:solidFill>
                <a:latin typeface="TAN Nightingale"/>
              </a:rPr>
              <a:t>Query 6</a:t>
            </a:r>
          </a:p>
        </p:txBody>
      </p:sp>
      <p:sp>
        <p:nvSpPr>
          <p:cNvPr id="5" name="TextBox 5"/>
          <p:cNvSpPr txBox="1"/>
          <p:nvPr/>
        </p:nvSpPr>
        <p:spPr>
          <a:xfrm>
            <a:off x="1270382" y="5995141"/>
            <a:ext cx="15624275" cy="961674"/>
          </a:xfrm>
          <a:prstGeom prst="rect">
            <a:avLst/>
          </a:prstGeom>
        </p:spPr>
        <p:txBody>
          <a:bodyPr lIns="0" tIns="0" rIns="0" bIns="0" rtlCol="0" anchor="t">
            <a:spAutoFit/>
          </a:bodyPr>
          <a:lstStyle/>
          <a:p>
            <a:pPr>
              <a:lnSpc>
                <a:spcPts val="3919"/>
              </a:lnSpc>
            </a:pPr>
            <a:r>
              <a:rPr lang="en-US" sz="2800" dirty="0">
                <a:solidFill>
                  <a:schemeClr val="bg1"/>
                </a:solidFill>
                <a:latin typeface="Gordita" panose="020B0604020202020204" charset="0"/>
                <a:cs typeface="Gordita" panose="020B0604020202020204" charset="0"/>
              </a:rPr>
              <a:t>Retrieves t</a:t>
            </a:r>
            <a:r>
              <a:rPr lang="en-US" sz="2800" b="0" dirty="0">
                <a:solidFill>
                  <a:schemeClr val="bg1"/>
                </a:solidFill>
                <a:effectLst/>
                <a:latin typeface="Gordita" panose="020B0604020202020204" charset="0"/>
                <a:cs typeface="Gordita" panose="020B0604020202020204" charset="0"/>
              </a:rPr>
              <a:t>he Restaurants or cafes who have coffee in every branch</a:t>
            </a:r>
          </a:p>
          <a:p>
            <a:pPr>
              <a:lnSpc>
                <a:spcPts val="3919"/>
              </a:lnSpc>
            </a:pPr>
            <a:endParaRPr lang="en-US" sz="2799" dirty="0">
              <a:solidFill>
                <a:srgbClr val="FFFFFF"/>
              </a:solidFill>
              <a:latin typeface="Gordita"/>
            </a:endParaRPr>
          </a:p>
        </p:txBody>
      </p:sp>
      <p:grpSp>
        <p:nvGrpSpPr>
          <p:cNvPr id="7" name="Group 7"/>
          <p:cNvGrpSpPr/>
          <p:nvPr/>
        </p:nvGrpSpPr>
        <p:grpSpPr>
          <a:xfrm>
            <a:off x="9982200" y="984642"/>
            <a:ext cx="1870567" cy="1870567"/>
            <a:chOff x="0" y="0"/>
            <a:chExt cx="2494090" cy="2494090"/>
          </a:xfrm>
        </p:grpSpPr>
        <p:grpSp>
          <p:nvGrpSpPr>
            <p:cNvPr id="8" name="Group 8"/>
            <p:cNvGrpSpPr/>
            <p:nvPr/>
          </p:nvGrpSpPr>
          <p:grpSpPr>
            <a:xfrm>
              <a:off x="0" y="0"/>
              <a:ext cx="2494090" cy="249409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A91F8"/>
                </a:solidFill>
                <a:prstDash val="solid"/>
                <a:miter/>
              </a:ln>
            </p:spPr>
            <p:txBody>
              <a:bodyPr/>
              <a:lstStyle/>
              <a:p>
                <a:endParaRPr 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1" name="AutoShape 11"/>
            <p:cNvSpPr/>
            <p:nvPr/>
          </p:nvSpPr>
          <p:spPr>
            <a:xfrm>
              <a:off x="617743" y="617743"/>
              <a:ext cx="1257488" cy="1257488"/>
            </a:xfrm>
            <a:prstGeom prst="line">
              <a:avLst/>
            </a:prstGeom>
            <a:ln w="46187" cap="flat">
              <a:solidFill>
                <a:srgbClr val="CA91F8"/>
              </a:solidFill>
              <a:prstDash val="solid"/>
              <a:headEnd type="none" w="sm" len="sm"/>
              <a:tailEnd type="none" w="sm" len="sm"/>
            </a:ln>
          </p:spPr>
          <p:txBody>
            <a:bodyPr/>
            <a:lstStyle/>
            <a:p>
              <a:endParaRPr lang="en-US" dirty="0"/>
            </a:p>
          </p:txBody>
        </p:sp>
        <p:sp>
          <p:nvSpPr>
            <p:cNvPr id="12" name="AutoShape 12"/>
            <p:cNvSpPr/>
            <p:nvPr/>
          </p:nvSpPr>
          <p:spPr>
            <a:xfrm>
              <a:off x="1056427" y="1869583"/>
              <a:ext cx="832442" cy="0"/>
            </a:xfrm>
            <a:prstGeom prst="line">
              <a:avLst/>
            </a:prstGeom>
            <a:ln w="46187" cap="flat">
              <a:solidFill>
                <a:srgbClr val="CA91F8"/>
              </a:solidFill>
              <a:prstDash val="solid"/>
              <a:headEnd type="none" w="sm" len="sm"/>
              <a:tailEnd type="none" w="sm" len="sm"/>
            </a:ln>
          </p:spPr>
          <p:txBody>
            <a:bodyPr/>
            <a:lstStyle/>
            <a:p>
              <a:endParaRPr lang="en-US"/>
            </a:p>
          </p:txBody>
        </p:sp>
        <p:sp>
          <p:nvSpPr>
            <p:cNvPr id="13" name="AutoShape 13"/>
            <p:cNvSpPr/>
            <p:nvPr/>
          </p:nvSpPr>
          <p:spPr>
            <a:xfrm flipV="1">
              <a:off x="1869583" y="1015750"/>
              <a:ext cx="0" cy="832442"/>
            </a:xfrm>
            <a:prstGeom prst="line">
              <a:avLst/>
            </a:prstGeom>
            <a:ln w="46187" cap="flat">
              <a:solidFill>
                <a:srgbClr val="CA91F8"/>
              </a:solidFill>
              <a:prstDash val="solid"/>
              <a:headEnd type="none" w="sm" len="sm"/>
              <a:tailEnd type="none" w="sm" len="sm"/>
            </a:ln>
          </p:spPr>
          <p:txBody>
            <a:bodyPr/>
            <a:lstStyle/>
            <a:p>
              <a:endParaRPr lang="en-US"/>
            </a:p>
          </p:txBody>
        </p:sp>
      </p:grpSp>
      <p:sp>
        <p:nvSpPr>
          <p:cNvPr id="14" name="TextBox 18">
            <a:extLst>
              <a:ext uri="{FF2B5EF4-FFF2-40B4-BE49-F238E27FC236}">
                <a16:creationId xmlns:a16="http://schemas.microsoft.com/office/drawing/2014/main" id="{EABACB7F-877E-153F-8876-A252FB8C879F}"/>
              </a:ext>
            </a:extLst>
          </p:cNvPr>
          <p:cNvSpPr txBox="1"/>
          <p:nvPr/>
        </p:nvSpPr>
        <p:spPr>
          <a:xfrm>
            <a:off x="309339" y="195477"/>
            <a:ext cx="3810967" cy="240665"/>
          </a:xfrm>
          <a:prstGeom prst="rect">
            <a:avLst/>
          </a:prstGeom>
        </p:spPr>
        <p:txBody>
          <a:bodyPr lIns="0" tIns="0" rIns="0" bIns="0" rtlCol="0" anchor="t">
            <a:spAutoFit/>
          </a:bodyPr>
          <a:lstStyle/>
          <a:p>
            <a:pPr>
              <a:lnSpc>
                <a:spcPts val="1960"/>
              </a:lnSpc>
              <a:spcBef>
                <a:spcPct val="0"/>
              </a:spcBef>
            </a:pPr>
            <a:r>
              <a:rPr lang="en-US" sz="1400" dirty="0">
                <a:solidFill>
                  <a:srgbClr val="F2FC75"/>
                </a:solidFill>
                <a:latin typeface="Gordita"/>
              </a:rPr>
              <a:t>COMP207 Project</a:t>
            </a:r>
          </a:p>
        </p:txBody>
      </p:sp>
      <p:pic>
        <p:nvPicPr>
          <p:cNvPr id="15" name="Picture 14">
            <a:extLst>
              <a:ext uri="{FF2B5EF4-FFF2-40B4-BE49-F238E27FC236}">
                <a16:creationId xmlns:a16="http://schemas.microsoft.com/office/drawing/2014/main" id="{DFCDC8D6-B7C4-8F41-1994-094D9377B93F}"/>
              </a:ext>
            </a:extLst>
          </p:cNvPr>
          <p:cNvPicPr>
            <a:picLocks noChangeAspect="1"/>
          </p:cNvPicPr>
          <p:nvPr/>
        </p:nvPicPr>
        <p:blipFill>
          <a:blip r:embed="rId2"/>
          <a:stretch>
            <a:fillRect/>
          </a:stretch>
        </p:blipFill>
        <p:spPr>
          <a:xfrm>
            <a:off x="1270382" y="3771900"/>
            <a:ext cx="8582733" cy="1752600"/>
          </a:xfrm>
          <a:prstGeom prst="rect">
            <a:avLst/>
          </a:prstGeom>
        </p:spPr>
      </p:pic>
      <p:pic>
        <p:nvPicPr>
          <p:cNvPr id="17" name="Picture 16">
            <a:extLst>
              <a:ext uri="{FF2B5EF4-FFF2-40B4-BE49-F238E27FC236}">
                <a16:creationId xmlns:a16="http://schemas.microsoft.com/office/drawing/2014/main" id="{57C0082A-58E8-6893-D053-A82C63ED0368}"/>
              </a:ext>
            </a:extLst>
          </p:cNvPr>
          <p:cNvPicPr>
            <a:picLocks noChangeAspect="1"/>
          </p:cNvPicPr>
          <p:nvPr/>
        </p:nvPicPr>
        <p:blipFill>
          <a:blip r:embed="rId3"/>
          <a:stretch>
            <a:fillRect/>
          </a:stretch>
        </p:blipFill>
        <p:spPr>
          <a:xfrm>
            <a:off x="1270382" y="6945597"/>
            <a:ext cx="5905500" cy="2705100"/>
          </a:xfrm>
          <a:prstGeom prst="rect">
            <a:avLst/>
          </a:prstGeom>
        </p:spPr>
      </p:pic>
    </p:spTree>
    <p:extLst>
      <p:ext uri="{BB962C8B-B14F-4D97-AF65-F5344CB8AC3E}">
        <p14:creationId xmlns:p14="http://schemas.microsoft.com/office/powerpoint/2010/main" val="620761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4" name="TextBox 4"/>
          <p:cNvSpPr txBox="1"/>
          <p:nvPr/>
        </p:nvSpPr>
        <p:spPr>
          <a:xfrm>
            <a:off x="1028700" y="1082703"/>
            <a:ext cx="16230600" cy="2218556"/>
          </a:xfrm>
          <a:prstGeom prst="rect">
            <a:avLst/>
          </a:prstGeom>
        </p:spPr>
        <p:txBody>
          <a:bodyPr lIns="0" tIns="0" rIns="0" bIns="0" rtlCol="0" anchor="t">
            <a:spAutoFit/>
          </a:bodyPr>
          <a:lstStyle/>
          <a:p>
            <a:pPr marL="0" lvl="0" indent="0">
              <a:lnSpc>
                <a:spcPts val="17280"/>
              </a:lnSpc>
              <a:spcBef>
                <a:spcPct val="0"/>
              </a:spcBef>
            </a:pPr>
            <a:r>
              <a:rPr lang="en-US" sz="14400" dirty="0">
                <a:solidFill>
                  <a:srgbClr val="FFFFFF"/>
                </a:solidFill>
                <a:latin typeface="TAN Nightingale"/>
              </a:rPr>
              <a:t>Query 7</a:t>
            </a:r>
          </a:p>
        </p:txBody>
      </p:sp>
      <p:sp>
        <p:nvSpPr>
          <p:cNvPr id="5" name="TextBox 5"/>
          <p:cNvSpPr txBox="1"/>
          <p:nvPr/>
        </p:nvSpPr>
        <p:spPr>
          <a:xfrm>
            <a:off x="1331861" y="5926897"/>
            <a:ext cx="15624275" cy="961674"/>
          </a:xfrm>
          <a:prstGeom prst="rect">
            <a:avLst/>
          </a:prstGeom>
        </p:spPr>
        <p:txBody>
          <a:bodyPr lIns="0" tIns="0" rIns="0" bIns="0" rtlCol="0" anchor="t">
            <a:spAutoFit/>
          </a:bodyPr>
          <a:lstStyle/>
          <a:p>
            <a:pPr>
              <a:lnSpc>
                <a:spcPts val="3919"/>
              </a:lnSpc>
            </a:pPr>
            <a:r>
              <a:rPr lang="en-US" sz="2800" b="0" dirty="0">
                <a:solidFill>
                  <a:schemeClr val="bg1"/>
                </a:solidFill>
                <a:effectLst/>
                <a:latin typeface="Gordita" panose="020B0604020202020204" charset="0"/>
                <a:cs typeface="Gordita" panose="020B0604020202020204" charset="0"/>
              </a:rPr>
              <a:t>Add a 10% to salary for every coach who train player in single sport</a:t>
            </a:r>
          </a:p>
          <a:p>
            <a:pPr>
              <a:lnSpc>
                <a:spcPts val="3919"/>
              </a:lnSpc>
            </a:pPr>
            <a:endParaRPr lang="en-US" sz="2799" dirty="0">
              <a:solidFill>
                <a:srgbClr val="FFFFFF"/>
              </a:solidFill>
              <a:latin typeface="Gordita"/>
            </a:endParaRPr>
          </a:p>
        </p:txBody>
      </p:sp>
      <p:grpSp>
        <p:nvGrpSpPr>
          <p:cNvPr id="7" name="Group 7"/>
          <p:cNvGrpSpPr/>
          <p:nvPr/>
        </p:nvGrpSpPr>
        <p:grpSpPr>
          <a:xfrm>
            <a:off x="10058400" y="876300"/>
            <a:ext cx="1870567" cy="1870567"/>
            <a:chOff x="0" y="0"/>
            <a:chExt cx="2494090" cy="2494090"/>
          </a:xfrm>
        </p:grpSpPr>
        <p:grpSp>
          <p:nvGrpSpPr>
            <p:cNvPr id="8" name="Group 8"/>
            <p:cNvGrpSpPr/>
            <p:nvPr/>
          </p:nvGrpSpPr>
          <p:grpSpPr>
            <a:xfrm>
              <a:off x="0" y="0"/>
              <a:ext cx="2494090" cy="249409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A91F8"/>
                </a:solidFill>
                <a:prstDash val="solid"/>
                <a:miter/>
              </a:ln>
            </p:spPr>
            <p:txBody>
              <a:bodyPr/>
              <a:lstStyle/>
              <a:p>
                <a:endParaRPr 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1" name="AutoShape 11"/>
            <p:cNvSpPr/>
            <p:nvPr/>
          </p:nvSpPr>
          <p:spPr>
            <a:xfrm>
              <a:off x="617743" y="617743"/>
              <a:ext cx="1257488" cy="1257488"/>
            </a:xfrm>
            <a:prstGeom prst="line">
              <a:avLst/>
            </a:prstGeom>
            <a:ln w="46187" cap="flat">
              <a:solidFill>
                <a:srgbClr val="CA91F8"/>
              </a:solidFill>
              <a:prstDash val="solid"/>
              <a:headEnd type="none" w="sm" len="sm"/>
              <a:tailEnd type="none" w="sm" len="sm"/>
            </a:ln>
          </p:spPr>
          <p:txBody>
            <a:bodyPr/>
            <a:lstStyle/>
            <a:p>
              <a:endParaRPr lang="en-US" dirty="0"/>
            </a:p>
          </p:txBody>
        </p:sp>
        <p:sp>
          <p:nvSpPr>
            <p:cNvPr id="12" name="AutoShape 12"/>
            <p:cNvSpPr/>
            <p:nvPr/>
          </p:nvSpPr>
          <p:spPr>
            <a:xfrm>
              <a:off x="1056427" y="1869583"/>
              <a:ext cx="832442" cy="0"/>
            </a:xfrm>
            <a:prstGeom prst="line">
              <a:avLst/>
            </a:prstGeom>
            <a:ln w="46187" cap="flat">
              <a:solidFill>
                <a:srgbClr val="CA91F8"/>
              </a:solidFill>
              <a:prstDash val="solid"/>
              <a:headEnd type="none" w="sm" len="sm"/>
              <a:tailEnd type="none" w="sm" len="sm"/>
            </a:ln>
          </p:spPr>
          <p:txBody>
            <a:bodyPr/>
            <a:lstStyle/>
            <a:p>
              <a:endParaRPr lang="en-US"/>
            </a:p>
          </p:txBody>
        </p:sp>
        <p:sp>
          <p:nvSpPr>
            <p:cNvPr id="13" name="AutoShape 13"/>
            <p:cNvSpPr/>
            <p:nvPr/>
          </p:nvSpPr>
          <p:spPr>
            <a:xfrm flipV="1">
              <a:off x="1869583" y="1015750"/>
              <a:ext cx="0" cy="832442"/>
            </a:xfrm>
            <a:prstGeom prst="line">
              <a:avLst/>
            </a:prstGeom>
            <a:ln w="46187" cap="flat">
              <a:solidFill>
                <a:srgbClr val="CA91F8"/>
              </a:solidFill>
              <a:prstDash val="solid"/>
              <a:headEnd type="none" w="sm" len="sm"/>
              <a:tailEnd type="none" w="sm" len="sm"/>
            </a:ln>
          </p:spPr>
          <p:txBody>
            <a:bodyPr/>
            <a:lstStyle/>
            <a:p>
              <a:endParaRPr lang="en-US"/>
            </a:p>
          </p:txBody>
        </p:sp>
      </p:grpSp>
      <p:sp>
        <p:nvSpPr>
          <p:cNvPr id="14" name="TextBox 18">
            <a:extLst>
              <a:ext uri="{FF2B5EF4-FFF2-40B4-BE49-F238E27FC236}">
                <a16:creationId xmlns:a16="http://schemas.microsoft.com/office/drawing/2014/main" id="{EABACB7F-877E-153F-8876-A252FB8C879F}"/>
              </a:ext>
            </a:extLst>
          </p:cNvPr>
          <p:cNvSpPr txBox="1"/>
          <p:nvPr/>
        </p:nvSpPr>
        <p:spPr>
          <a:xfrm>
            <a:off x="309339" y="195477"/>
            <a:ext cx="3810967" cy="240665"/>
          </a:xfrm>
          <a:prstGeom prst="rect">
            <a:avLst/>
          </a:prstGeom>
        </p:spPr>
        <p:txBody>
          <a:bodyPr lIns="0" tIns="0" rIns="0" bIns="0" rtlCol="0" anchor="t">
            <a:spAutoFit/>
          </a:bodyPr>
          <a:lstStyle/>
          <a:p>
            <a:pPr>
              <a:lnSpc>
                <a:spcPts val="1960"/>
              </a:lnSpc>
              <a:spcBef>
                <a:spcPct val="0"/>
              </a:spcBef>
            </a:pPr>
            <a:r>
              <a:rPr lang="en-US" sz="1400" dirty="0">
                <a:solidFill>
                  <a:srgbClr val="F2FC75"/>
                </a:solidFill>
                <a:latin typeface="Gordita"/>
              </a:rPr>
              <a:t>COMP207 Project</a:t>
            </a:r>
          </a:p>
        </p:txBody>
      </p:sp>
      <p:pic>
        <p:nvPicPr>
          <p:cNvPr id="3" name="Picture 2">
            <a:extLst>
              <a:ext uri="{FF2B5EF4-FFF2-40B4-BE49-F238E27FC236}">
                <a16:creationId xmlns:a16="http://schemas.microsoft.com/office/drawing/2014/main" id="{8DEF6D74-4E59-A8C9-C26E-C06453F4CA24}"/>
              </a:ext>
            </a:extLst>
          </p:cNvPr>
          <p:cNvPicPr>
            <a:picLocks noChangeAspect="1"/>
          </p:cNvPicPr>
          <p:nvPr/>
        </p:nvPicPr>
        <p:blipFill>
          <a:blip r:embed="rId2"/>
          <a:stretch>
            <a:fillRect/>
          </a:stretch>
        </p:blipFill>
        <p:spPr>
          <a:xfrm>
            <a:off x="1331861" y="3743461"/>
            <a:ext cx="9189846" cy="1741234"/>
          </a:xfrm>
          <a:prstGeom prst="rect">
            <a:avLst/>
          </a:prstGeom>
        </p:spPr>
      </p:pic>
      <p:pic>
        <p:nvPicPr>
          <p:cNvPr id="15" name="Picture 14">
            <a:extLst>
              <a:ext uri="{FF2B5EF4-FFF2-40B4-BE49-F238E27FC236}">
                <a16:creationId xmlns:a16="http://schemas.microsoft.com/office/drawing/2014/main" id="{ECA0391C-EC4A-B135-0F1C-8CE6AB2344D0}"/>
              </a:ext>
            </a:extLst>
          </p:cNvPr>
          <p:cNvPicPr>
            <a:picLocks noChangeAspect="1"/>
          </p:cNvPicPr>
          <p:nvPr/>
        </p:nvPicPr>
        <p:blipFill>
          <a:blip r:embed="rId3"/>
          <a:stretch>
            <a:fillRect/>
          </a:stretch>
        </p:blipFill>
        <p:spPr>
          <a:xfrm>
            <a:off x="1358692" y="6843508"/>
            <a:ext cx="5800725" cy="2533650"/>
          </a:xfrm>
          <a:prstGeom prst="rect">
            <a:avLst/>
          </a:prstGeom>
        </p:spPr>
      </p:pic>
    </p:spTree>
    <p:extLst>
      <p:ext uri="{BB962C8B-B14F-4D97-AF65-F5344CB8AC3E}">
        <p14:creationId xmlns:p14="http://schemas.microsoft.com/office/powerpoint/2010/main" val="3020538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4" name="TextBox 4"/>
          <p:cNvSpPr txBox="1"/>
          <p:nvPr/>
        </p:nvSpPr>
        <p:spPr>
          <a:xfrm>
            <a:off x="1028700" y="1082703"/>
            <a:ext cx="16230600" cy="2218556"/>
          </a:xfrm>
          <a:prstGeom prst="rect">
            <a:avLst/>
          </a:prstGeom>
        </p:spPr>
        <p:txBody>
          <a:bodyPr lIns="0" tIns="0" rIns="0" bIns="0" rtlCol="0" anchor="t">
            <a:spAutoFit/>
          </a:bodyPr>
          <a:lstStyle/>
          <a:p>
            <a:pPr marL="0" lvl="0" indent="0">
              <a:lnSpc>
                <a:spcPts val="17280"/>
              </a:lnSpc>
              <a:spcBef>
                <a:spcPct val="0"/>
              </a:spcBef>
            </a:pPr>
            <a:r>
              <a:rPr lang="en-US" sz="14400" dirty="0">
                <a:solidFill>
                  <a:srgbClr val="FFFFFF"/>
                </a:solidFill>
                <a:latin typeface="TAN Nightingale"/>
              </a:rPr>
              <a:t>Query 8</a:t>
            </a:r>
          </a:p>
        </p:txBody>
      </p:sp>
      <p:sp>
        <p:nvSpPr>
          <p:cNvPr id="5" name="TextBox 5"/>
          <p:cNvSpPr txBox="1"/>
          <p:nvPr/>
        </p:nvSpPr>
        <p:spPr>
          <a:xfrm>
            <a:off x="1143000" y="6246231"/>
            <a:ext cx="16116300" cy="461537"/>
          </a:xfrm>
          <a:prstGeom prst="rect">
            <a:avLst/>
          </a:prstGeom>
        </p:spPr>
        <p:txBody>
          <a:bodyPr wrap="square" lIns="0" tIns="0" rIns="0" bIns="0" rtlCol="0" anchor="t">
            <a:spAutoFit/>
          </a:bodyPr>
          <a:lstStyle/>
          <a:p>
            <a:pPr>
              <a:lnSpc>
                <a:spcPts val="3919"/>
              </a:lnSpc>
            </a:pPr>
            <a:r>
              <a:rPr lang="en-US" sz="2799" dirty="0">
                <a:solidFill>
                  <a:srgbClr val="FFFFFF"/>
                </a:solidFill>
                <a:latin typeface="Gordita"/>
              </a:rPr>
              <a:t>Retrieves Employee Data for employees who make more than the average for each catering</a:t>
            </a:r>
          </a:p>
        </p:txBody>
      </p:sp>
      <p:grpSp>
        <p:nvGrpSpPr>
          <p:cNvPr id="7" name="Group 7"/>
          <p:cNvGrpSpPr/>
          <p:nvPr/>
        </p:nvGrpSpPr>
        <p:grpSpPr>
          <a:xfrm>
            <a:off x="10210800" y="952500"/>
            <a:ext cx="1870567" cy="1870567"/>
            <a:chOff x="0" y="0"/>
            <a:chExt cx="2494090" cy="2494090"/>
          </a:xfrm>
        </p:grpSpPr>
        <p:grpSp>
          <p:nvGrpSpPr>
            <p:cNvPr id="8" name="Group 8"/>
            <p:cNvGrpSpPr/>
            <p:nvPr/>
          </p:nvGrpSpPr>
          <p:grpSpPr>
            <a:xfrm>
              <a:off x="0" y="0"/>
              <a:ext cx="2494090" cy="249409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A91F8"/>
                </a:solidFill>
                <a:prstDash val="solid"/>
                <a:miter/>
              </a:ln>
            </p:spPr>
            <p:txBody>
              <a:bodyPr/>
              <a:lstStyle/>
              <a:p>
                <a:endParaRPr 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1" name="AutoShape 11"/>
            <p:cNvSpPr/>
            <p:nvPr/>
          </p:nvSpPr>
          <p:spPr>
            <a:xfrm>
              <a:off x="617743" y="617743"/>
              <a:ext cx="1257488" cy="1257488"/>
            </a:xfrm>
            <a:prstGeom prst="line">
              <a:avLst/>
            </a:prstGeom>
            <a:ln w="46187" cap="flat">
              <a:solidFill>
                <a:srgbClr val="CA91F8"/>
              </a:solidFill>
              <a:prstDash val="solid"/>
              <a:headEnd type="none" w="sm" len="sm"/>
              <a:tailEnd type="none" w="sm" len="sm"/>
            </a:ln>
          </p:spPr>
          <p:txBody>
            <a:bodyPr/>
            <a:lstStyle/>
            <a:p>
              <a:endParaRPr lang="en-US" dirty="0"/>
            </a:p>
          </p:txBody>
        </p:sp>
        <p:sp>
          <p:nvSpPr>
            <p:cNvPr id="12" name="AutoShape 12"/>
            <p:cNvSpPr/>
            <p:nvPr/>
          </p:nvSpPr>
          <p:spPr>
            <a:xfrm>
              <a:off x="1056427" y="1869583"/>
              <a:ext cx="832442" cy="0"/>
            </a:xfrm>
            <a:prstGeom prst="line">
              <a:avLst/>
            </a:prstGeom>
            <a:ln w="46187" cap="flat">
              <a:solidFill>
                <a:srgbClr val="CA91F8"/>
              </a:solidFill>
              <a:prstDash val="solid"/>
              <a:headEnd type="none" w="sm" len="sm"/>
              <a:tailEnd type="none" w="sm" len="sm"/>
            </a:ln>
          </p:spPr>
          <p:txBody>
            <a:bodyPr/>
            <a:lstStyle/>
            <a:p>
              <a:endParaRPr lang="en-US"/>
            </a:p>
          </p:txBody>
        </p:sp>
        <p:sp>
          <p:nvSpPr>
            <p:cNvPr id="13" name="AutoShape 13"/>
            <p:cNvSpPr/>
            <p:nvPr/>
          </p:nvSpPr>
          <p:spPr>
            <a:xfrm flipV="1">
              <a:off x="1869583" y="1015750"/>
              <a:ext cx="0" cy="832442"/>
            </a:xfrm>
            <a:prstGeom prst="line">
              <a:avLst/>
            </a:prstGeom>
            <a:ln w="46187" cap="flat">
              <a:solidFill>
                <a:srgbClr val="CA91F8"/>
              </a:solidFill>
              <a:prstDash val="solid"/>
              <a:headEnd type="none" w="sm" len="sm"/>
              <a:tailEnd type="none" w="sm" len="sm"/>
            </a:ln>
          </p:spPr>
          <p:txBody>
            <a:bodyPr/>
            <a:lstStyle/>
            <a:p>
              <a:endParaRPr lang="en-US"/>
            </a:p>
          </p:txBody>
        </p:sp>
      </p:grpSp>
      <p:sp>
        <p:nvSpPr>
          <p:cNvPr id="14" name="TextBox 18">
            <a:extLst>
              <a:ext uri="{FF2B5EF4-FFF2-40B4-BE49-F238E27FC236}">
                <a16:creationId xmlns:a16="http://schemas.microsoft.com/office/drawing/2014/main" id="{EABACB7F-877E-153F-8876-A252FB8C879F}"/>
              </a:ext>
            </a:extLst>
          </p:cNvPr>
          <p:cNvSpPr txBox="1"/>
          <p:nvPr/>
        </p:nvSpPr>
        <p:spPr>
          <a:xfrm>
            <a:off x="309339" y="195477"/>
            <a:ext cx="3810967" cy="240665"/>
          </a:xfrm>
          <a:prstGeom prst="rect">
            <a:avLst/>
          </a:prstGeom>
        </p:spPr>
        <p:txBody>
          <a:bodyPr lIns="0" tIns="0" rIns="0" bIns="0" rtlCol="0" anchor="t">
            <a:spAutoFit/>
          </a:bodyPr>
          <a:lstStyle/>
          <a:p>
            <a:pPr>
              <a:lnSpc>
                <a:spcPts val="1960"/>
              </a:lnSpc>
              <a:spcBef>
                <a:spcPct val="0"/>
              </a:spcBef>
            </a:pPr>
            <a:r>
              <a:rPr lang="en-US" sz="1400" dirty="0">
                <a:solidFill>
                  <a:srgbClr val="F2FC75"/>
                </a:solidFill>
                <a:latin typeface="Gordita"/>
              </a:rPr>
              <a:t>COMP207 Project</a:t>
            </a:r>
          </a:p>
        </p:txBody>
      </p:sp>
      <p:pic>
        <p:nvPicPr>
          <p:cNvPr id="6" name="Picture 5">
            <a:extLst>
              <a:ext uri="{FF2B5EF4-FFF2-40B4-BE49-F238E27FC236}">
                <a16:creationId xmlns:a16="http://schemas.microsoft.com/office/drawing/2014/main" id="{82CD42E3-6F15-D604-0620-2FF17FDB1828}"/>
              </a:ext>
            </a:extLst>
          </p:cNvPr>
          <p:cNvPicPr>
            <a:picLocks noChangeAspect="1"/>
          </p:cNvPicPr>
          <p:nvPr/>
        </p:nvPicPr>
        <p:blipFill>
          <a:blip r:embed="rId2"/>
          <a:stretch>
            <a:fillRect/>
          </a:stretch>
        </p:blipFill>
        <p:spPr>
          <a:xfrm>
            <a:off x="1143000" y="3586581"/>
            <a:ext cx="12664320" cy="2395119"/>
          </a:xfrm>
          <a:prstGeom prst="rect">
            <a:avLst/>
          </a:prstGeom>
        </p:spPr>
      </p:pic>
      <p:pic>
        <p:nvPicPr>
          <p:cNvPr id="16" name="Picture 15">
            <a:extLst>
              <a:ext uri="{FF2B5EF4-FFF2-40B4-BE49-F238E27FC236}">
                <a16:creationId xmlns:a16="http://schemas.microsoft.com/office/drawing/2014/main" id="{A46BC309-57CD-9F92-8420-3DE441F56EC9}"/>
              </a:ext>
            </a:extLst>
          </p:cNvPr>
          <p:cNvPicPr>
            <a:picLocks noChangeAspect="1"/>
          </p:cNvPicPr>
          <p:nvPr/>
        </p:nvPicPr>
        <p:blipFill>
          <a:blip r:embed="rId3"/>
          <a:stretch>
            <a:fillRect/>
          </a:stretch>
        </p:blipFill>
        <p:spPr>
          <a:xfrm>
            <a:off x="1143000" y="6972300"/>
            <a:ext cx="5054327" cy="2971065"/>
          </a:xfrm>
          <a:prstGeom prst="rect">
            <a:avLst/>
          </a:prstGeom>
        </p:spPr>
      </p:pic>
    </p:spTree>
    <p:extLst>
      <p:ext uri="{BB962C8B-B14F-4D97-AF65-F5344CB8AC3E}">
        <p14:creationId xmlns:p14="http://schemas.microsoft.com/office/powerpoint/2010/main" val="1809272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4" name="TextBox 4"/>
          <p:cNvSpPr txBox="1"/>
          <p:nvPr/>
        </p:nvSpPr>
        <p:spPr>
          <a:xfrm>
            <a:off x="1028700" y="1082703"/>
            <a:ext cx="16230600" cy="2218556"/>
          </a:xfrm>
          <a:prstGeom prst="rect">
            <a:avLst/>
          </a:prstGeom>
        </p:spPr>
        <p:txBody>
          <a:bodyPr lIns="0" tIns="0" rIns="0" bIns="0" rtlCol="0" anchor="t">
            <a:spAutoFit/>
          </a:bodyPr>
          <a:lstStyle/>
          <a:p>
            <a:pPr marL="0" lvl="0" indent="0">
              <a:lnSpc>
                <a:spcPts val="17280"/>
              </a:lnSpc>
              <a:spcBef>
                <a:spcPct val="0"/>
              </a:spcBef>
            </a:pPr>
            <a:r>
              <a:rPr lang="en-US" sz="14400" dirty="0">
                <a:solidFill>
                  <a:srgbClr val="FFFFFF"/>
                </a:solidFill>
                <a:latin typeface="TAN Nightingale"/>
              </a:rPr>
              <a:t>Query 9</a:t>
            </a:r>
          </a:p>
        </p:txBody>
      </p:sp>
      <p:sp>
        <p:nvSpPr>
          <p:cNvPr id="5" name="TextBox 5"/>
          <p:cNvSpPr txBox="1"/>
          <p:nvPr/>
        </p:nvSpPr>
        <p:spPr>
          <a:xfrm>
            <a:off x="1143000" y="5672978"/>
            <a:ext cx="15624275" cy="430887"/>
          </a:xfrm>
          <a:prstGeom prst="rect">
            <a:avLst/>
          </a:prstGeom>
        </p:spPr>
        <p:txBody>
          <a:bodyPr lIns="0" tIns="0" rIns="0" bIns="0" rtlCol="0" anchor="t">
            <a:spAutoFit/>
          </a:bodyPr>
          <a:lstStyle/>
          <a:p>
            <a:r>
              <a:rPr lang="en-US" sz="2800" b="0" dirty="0">
                <a:solidFill>
                  <a:schemeClr val="bg1"/>
                </a:solidFill>
                <a:effectLst/>
                <a:latin typeface="Gordita" panose="020B0604020202020204" charset="0"/>
                <a:cs typeface="Gordita" panose="020B0604020202020204" charset="0"/>
              </a:rPr>
              <a:t>Retrieves The number of employees in each </a:t>
            </a:r>
            <a:r>
              <a:rPr lang="en-US" sz="2800" b="0" dirty="0" err="1">
                <a:solidFill>
                  <a:schemeClr val="bg1"/>
                </a:solidFill>
                <a:effectLst/>
                <a:latin typeface="Gordita" panose="020B0604020202020204" charset="0"/>
                <a:cs typeface="Gordita" panose="020B0604020202020204" charset="0"/>
              </a:rPr>
              <a:t>managment</a:t>
            </a:r>
            <a:endParaRPr lang="en-US" sz="2800" b="0" dirty="0">
              <a:solidFill>
                <a:schemeClr val="bg1"/>
              </a:solidFill>
              <a:effectLst/>
              <a:latin typeface="Gordita" panose="020B0604020202020204" charset="0"/>
              <a:cs typeface="Gordita" panose="020B0604020202020204" charset="0"/>
            </a:endParaRPr>
          </a:p>
        </p:txBody>
      </p:sp>
      <p:grpSp>
        <p:nvGrpSpPr>
          <p:cNvPr id="7" name="Group 7"/>
          <p:cNvGrpSpPr/>
          <p:nvPr/>
        </p:nvGrpSpPr>
        <p:grpSpPr>
          <a:xfrm>
            <a:off x="10363200" y="1058458"/>
            <a:ext cx="1870567" cy="1870567"/>
            <a:chOff x="0" y="0"/>
            <a:chExt cx="2494090" cy="2494090"/>
          </a:xfrm>
        </p:grpSpPr>
        <p:grpSp>
          <p:nvGrpSpPr>
            <p:cNvPr id="8" name="Group 8"/>
            <p:cNvGrpSpPr/>
            <p:nvPr/>
          </p:nvGrpSpPr>
          <p:grpSpPr>
            <a:xfrm>
              <a:off x="0" y="0"/>
              <a:ext cx="2494090" cy="249409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A91F8"/>
                </a:solidFill>
                <a:prstDash val="solid"/>
                <a:miter/>
              </a:ln>
            </p:spPr>
            <p:txBody>
              <a:bodyPr/>
              <a:lstStyle/>
              <a:p>
                <a:endParaRPr 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1" name="AutoShape 11"/>
            <p:cNvSpPr/>
            <p:nvPr/>
          </p:nvSpPr>
          <p:spPr>
            <a:xfrm>
              <a:off x="617743" y="617743"/>
              <a:ext cx="1257488" cy="1257488"/>
            </a:xfrm>
            <a:prstGeom prst="line">
              <a:avLst/>
            </a:prstGeom>
            <a:ln w="46187" cap="flat">
              <a:solidFill>
                <a:srgbClr val="CA91F8"/>
              </a:solidFill>
              <a:prstDash val="solid"/>
              <a:headEnd type="none" w="sm" len="sm"/>
              <a:tailEnd type="none" w="sm" len="sm"/>
            </a:ln>
          </p:spPr>
          <p:txBody>
            <a:bodyPr/>
            <a:lstStyle/>
            <a:p>
              <a:endParaRPr lang="en-US" dirty="0"/>
            </a:p>
          </p:txBody>
        </p:sp>
        <p:sp>
          <p:nvSpPr>
            <p:cNvPr id="12" name="AutoShape 12"/>
            <p:cNvSpPr/>
            <p:nvPr/>
          </p:nvSpPr>
          <p:spPr>
            <a:xfrm>
              <a:off x="1056427" y="1869583"/>
              <a:ext cx="832442" cy="0"/>
            </a:xfrm>
            <a:prstGeom prst="line">
              <a:avLst/>
            </a:prstGeom>
            <a:ln w="46187" cap="flat">
              <a:solidFill>
                <a:srgbClr val="CA91F8"/>
              </a:solidFill>
              <a:prstDash val="solid"/>
              <a:headEnd type="none" w="sm" len="sm"/>
              <a:tailEnd type="none" w="sm" len="sm"/>
            </a:ln>
          </p:spPr>
          <p:txBody>
            <a:bodyPr/>
            <a:lstStyle/>
            <a:p>
              <a:endParaRPr lang="en-US"/>
            </a:p>
          </p:txBody>
        </p:sp>
        <p:sp>
          <p:nvSpPr>
            <p:cNvPr id="13" name="AutoShape 13"/>
            <p:cNvSpPr/>
            <p:nvPr/>
          </p:nvSpPr>
          <p:spPr>
            <a:xfrm flipV="1">
              <a:off x="1869583" y="1015750"/>
              <a:ext cx="0" cy="832442"/>
            </a:xfrm>
            <a:prstGeom prst="line">
              <a:avLst/>
            </a:prstGeom>
            <a:ln w="46187" cap="flat">
              <a:solidFill>
                <a:srgbClr val="CA91F8"/>
              </a:solidFill>
              <a:prstDash val="solid"/>
              <a:headEnd type="none" w="sm" len="sm"/>
              <a:tailEnd type="none" w="sm" len="sm"/>
            </a:ln>
          </p:spPr>
          <p:txBody>
            <a:bodyPr/>
            <a:lstStyle/>
            <a:p>
              <a:endParaRPr lang="en-US"/>
            </a:p>
          </p:txBody>
        </p:sp>
      </p:grpSp>
      <p:sp>
        <p:nvSpPr>
          <p:cNvPr id="14" name="TextBox 18">
            <a:extLst>
              <a:ext uri="{FF2B5EF4-FFF2-40B4-BE49-F238E27FC236}">
                <a16:creationId xmlns:a16="http://schemas.microsoft.com/office/drawing/2014/main" id="{EABACB7F-877E-153F-8876-A252FB8C879F}"/>
              </a:ext>
            </a:extLst>
          </p:cNvPr>
          <p:cNvSpPr txBox="1"/>
          <p:nvPr/>
        </p:nvSpPr>
        <p:spPr>
          <a:xfrm>
            <a:off x="309339" y="195477"/>
            <a:ext cx="3810967" cy="240665"/>
          </a:xfrm>
          <a:prstGeom prst="rect">
            <a:avLst/>
          </a:prstGeom>
        </p:spPr>
        <p:txBody>
          <a:bodyPr lIns="0" tIns="0" rIns="0" bIns="0" rtlCol="0" anchor="t">
            <a:spAutoFit/>
          </a:bodyPr>
          <a:lstStyle/>
          <a:p>
            <a:pPr>
              <a:lnSpc>
                <a:spcPts val="1960"/>
              </a:lnSpc>
              <a:spcBef>
                <a:spcPct val="0"/>
              </a:spcBef>
            </a:pPr>
            <a:r>
              <a:rPr lang="en-US" sz="1400" dirty="0">
                <a:solidFill>
                  <a:srgbClr val="F2FC75"/>
                </a:solidFill>
                <a:latin typeface="Gordita"/>
              </a:rPr>
              <a:t>COMP207 Project</a:t>
            </a:r>
          </a:p>
        </p:txBody>
      </p:sp>
      <p:pic>
        <p:nvPicPr>
          <p:cNvPr id="6" name="Picture 5">
            <a:extLst>
              <a:ext uri="{FF2B5EF4-FFF2-40B4-BE49-F238E27FC236}">
                <a16:creationId xmlns:a16="http://schemas.microsoft.com/office/drawing/2014/main" id="{680FDA6B-0FC2-8669-A65E-F9D4A2C51F07}"/>
              </a:ext>
            </a:extLst>
          </p:cNvPr>
          <p:cNvPicPr>
            <a:picLocks noChangeAspect="1"/>
          </p:cNvPicPr>
          <p:nvPr/>
        </p:nvPicPr>
        <p:blipFill>
          <a:blip r:embed="rId2"/>
          <a:stretch>
            <a:fillRect/>
          </a:stretch>
        </p:blipFill>
        <p:spPr>
          <a:xfrm>
            <a:off x="1143000" y="3692538"/>
            <a:ext cx="13168847" cy="1589161"/>
          </a:xfrm>
          <a:prstGeom prst="rect">
            <a:avLst/>
          </a:prstGeom>
        </p:spPr>
      </p:pic>
      <p:pic>
        <p:nvPicPr>
          <p:cNvPr id="16" name="Picture 15">
            <a:extLst>
              <a:ext uri="{FF2B5EF4-FFF2-40B4-BE49-F238E27FC236}">
                <a16:creationId xmlns:a16="http://schemas.microsoft.com/office/drawing/2014/main" id="{99353E30-31FD-1146-A967-BC5EC9011F72}"/>
              </a:ext>
            </a:extLst>
          </p:cNvPr>
          <p:cNvPicPr>
            <a:picLocks noChangeAspect="1"/>
          </p:cNvPicPr>
          <p:nvPr/>
        </p:nvPicPr>
        <p:blipFill>
          <a:blip r:embed="rId3"/>
          <a:stretch>
            <a:fillRect/>
          </a:stretch>
        </p:blipFill>
        <p:spPr>
          <a:xfrm>
            <a:off x="1143000" y="6447820"/>
            <a:ext cx="5638800" cy="2932176"/>
          </a:xfrm>
          <a:prstGeom prst="rect">
            <a:avLst/>
          </a:prstGeom>
        </p:spPr>
      </p:pic>
    </p:spTree>
    <p:extLst>
      <p:ext uri="{BB962C8B-B14F-4D97-AF65-F5344CB8AC3E}">
        <p14:creationId xmlns:p14="http://schemas.microsoft.com/office/powerpoint/2010/main" val="3011963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4" name="TextBox 4"/>
          <p:cNvSpPr txBox="1"/>
          <p:nvPr/>
        </p:nvSpPr>
        <p:spPr>
          <a:xfrm>
            <a:off x="1028700" y="1082703"/>
            <a:ext cx="16230600" cy="2218556"/>
          </a:xfrm>
          <a:prstGeom prst="rect">
            <a:avLst/>
          </a:prstGeom>
        </p:spPr>
        <p:txBody>
          <a:bodyPr lIns="0" tIns="0" rIns="0" bIns="0" rtlCol="0" anchor="t">
            <a:spAutoFit/>
          </a:bodyPr>
          <a:lstStyle/>
          <a:p>
            <a:pPr marL="0" lvl="0" indent="0">
              <a:lnSpc>
                <a:spcPts val="17280"/>
              </a:lnSpc>
              <a:spcBef>
                <a:spcPct val="0"/>
              </a:spcBef>
            </a:pPr>
            <a:r>
              <a:rPr lang="en-US" sz="14400" dirty="0">
                <a:solidFill>
                  <a:srgbClr val="FFFFFF"/>
                </a:solidFill>
                <a:latin typeface="TAN Nightingale"/>
              </a:rPr>
              <a:t>Query 10</a:t>
            </a:r>
          </a:p>
        </p:txBody>
      </p:sp>
      <p:sp>
        <p:nvSpPr>
          <p:cNvPr id="5" name="TextBox 5"/>
          <p:cNvSpPr txBox="1"/>
          <p:nvPr/>
        </p:nvSpPr>
        <p:spPr>
          <a:xfrm>
            <a:off x="1331862" y="5861523"/>
            <a:ext cx="15624275" cy="430887"/>
          </a:xfrm>
          <a:prstGeom prst="rect">
            <a:avLst/>
          </a:prstGeom>
        </p:spPr>
        <p:txBody>
          <a:bodyPr lIns="0" tIns="0" rIns="0" bIns="0" rtlCol="0" anchor="t">
            <a:spAutoFit/>
          </a:bodyPr>
          <a:lstStyle/>
          <a:p>
            <a:r>
              <a:rPr lang="en-US" sz="2800" b="0" i="1" dirty="0">
                <a:solidFill>
                  <a:srgbClr val="8C8C8C"/>
                </a:solidFill>
                <a:effectLst/>
                <a:latin typeface="Consolas" panose="020B0609020204030204" pitchFamily="49" charset="0"/>
              </a:rPr>
              <a:t>Retrieves the paid salaries of employees for each </a:t>
            </a:r>
            <a:r>
              <a:rPr lang="en-US" sz="2800" b="0" i="1" dirty="0" err="1">
                <a:solidFill>
                  <a:srgbClr val="8C8C8C"/>
                </a:solidFill>
                <a:effectLst/>
                <a:latin typeface="Consolas" panose="020B0609020204030204" pitchFamily="49" charset="0"/>
              </a:rPr>
              <a:t>catreing</a:t>
            </a:r>
            <a:endParaRPr lang="en-US" sz="2800" b="0" dirty="0">
              <a:solidFill>
                <a:srgbClr val="F8F8F2"/>
              </a:solidFill>
              <a:effectLst/>
              <a:latin typeface="Consolas" panose="020B0609020204030204" pitchFamily="49" charset="0"/>
            </a:endParaRPr>
          </a:p>
        </p:txBody>
      </p:sp>
      <p:grpSp>
        <p:nvGrpSpPr>
          <p:cNvPr id="7" name="Group 7"/>
          <p:cNvGrpSpPr/>
          <p:nvPr/>
        </p:nvGrpSpPr>
        <p:grpSpPr>
          <a:xfrm>
            <a:off x="10820400" y="876300"/>
            <a:ext cx="1870567" cy="1870567"/>
            <a:chOff x="0" y="0"/>
            <a:chExt cx="2494090" cy="2494090"/>
          </a:xfrm>
        </p:grpSpPr>
        <p:grpSp>
          <p:nvGrpSpPr>
            <p:cNvPr id="8" name="Group 8"/>
            <p:cNvGrpSpPr/>
            <p:nvPr/>
          </p:nvGrpSpPr>
          <p:grpSpPr>
            <a:xfrm>
              <a:off x="0" y="0"/>
              <a:ext cx="2494090" cy="249409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A91F8"/>
                </a:solidFill>
                <a:prstDash val="solid"/>
                <a:miter/>
              </a:ln>
            </p:spPr>
            <p:txBody>
              <a:bodyPr/>
              <a:lstStyle/>
              <a:p>
                <a:endParaRPr 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1" name="AutoShape 11"/>
            <p:cNvSpPr/>
            <p:nvPr/>
          </p:nvSpPr>
          <p:spPr>
            <a:xfrm>
              <a:off x="617743" y="617743"/>
              <a:ext cx="1257488" cy="1257488"/>
            </a:xfrm>
            <a:prstGeom prst="line">
              <a:avLst/>
            </a:prstGeom>
            <a:ln w="46187" cap="flat">
              <a:solidFill>
                <a:srgbClr val="CA91F8"/>
              </a:solidFill>
              <a:prstDash val="solid"/>
              <a:headEnd type="none" w="sm" len="sm"/>
              <a:tailEnd type="none" w="sm" len="sm"/>
            </a:ln>
          </p:spPr>
          <p:txBody>
            <a:bodyPr/>
            <a:lstStyle/>
            <a:p>
              <a:endParaRPr lang="en-US" dirty="0"/>
            </a:p>
          </p:txBody>
        </p:sp>
        <p:sp>
          <p:nvSpPr>
            <p:cNvPr id="12" name="AutoShape 12"/>
            <p:cNvSpPr/>
            <p:nvPr/>
          </p:nvSpPr>
          <p:spPr>
            <a:xfrm>
              <a:off x="1056427" y="1869583"/>
              <a:ext cx="832442" cy="0"/>
            </a:xfrm>
            <a:prstGeom prst="line">
              <a:avLst/>
            </a:prstGeom>
            <a:ln w="46187" cap="flat">
              <a:solidFill>
                <a:srgbClr val="CA91F8"/>
              </a:solidFill>
              <a:prstDash val="solid"/>
              <a:headEnd type="none" w="sm" len="sm"/>
              <a:tailEnd type="none" w="sm" len="sm"/>
            </a:ln>
          </p:spPr>
          <p:txBody>
            <a:bodyPr/>
            <a:lstStyle/>
            <a:p>
              <a:endParaRPr lang="en-US"/>
            </a:p>
          </p:txBody>
        </p:sp>
        <p:sp>
          <p:nvSpPr>
            <p:cNvPr id="13" name="AutoShape 13"/>
            <p:cNvSpPr/>
            <p:nvPr/>
          </p:nvSpPr>
          <p:spPr>
            <a:xfrm flipV="1">
              <a:off x="1869583" y="1015750"/>
              <a:ext cx="0" cy="832442"/>
            </a:xfrm>
            <a:prstGeom prst="line">
              <a:avLst/>
            </a:prstGeom>
            <a:ln w="46187" cap="flat">
              <a:solidFill>
                <a:srgbClr val="CA91F8"/>
              </a:solidFill>
              <a:prstDash val="solid"/>
              <a:headEnd type="none" w="sm" len="sm"/>
              <a:tailEnd type="none" w="sm" len="sm"/>
            </a:ln>
          </p:spPr>
          <p:txBody>
            <a:bodyPr/>
            <a:lstStyle/>
            <a:p>
              <a:endParaRPr lang="en-US"/>
            </a:p>
          </p:txBody>
        </p:sp>
      </p:grpSp>
      <p:sp>
        <p:nvSpPr>
          <p:cNvPr id="14" name="TextBox 18">
            <a:extLst>
              <a:ext uri="{FF2B5EF4-FFF2-40B4-BE49-F238E27FC236}">
                <a16:creationId xmlns:a16="http://schemas.microsoft.com/office/drawing/2014/main" id="{EABACB7F-877E-153F-8876-A252FB8C879F}"/>
              </a:ext>
            </a:extLst>
          </p:cNvPr>
          <p:cNvSpPr txBox="1"/>
          <p:nvPr/>
        </p:nvSpPr>
        <p:spPr>
          <a:xfrm>
            <a:off x="309339" y="195477"/>
            <a:ext cx="3810967" cy="240665"/>
          </a:xfrm>
          <a:prstGeom prst="rect">
            <a:avLst/>
          </a:prstGeom>
        </p:spPr>
        <p:txBody>
          <a:bodyPr lIns="0" tIns="0" rIns="0" bIns="0" rtlCol="0" anchor="t">
            <a:spAutoFit/>
          </a:bodyPr>
          <a:lstStyle/>
          <a:p>
            <a:pPr>
              <a:lnSpc>
                <a:spcPts val="1960"/>
              </a:lnSpc>
              <a:spcBef>
                <a:spcPct val="0"/>
              </a:spcBef>
            </a:pPr>
            <a:r>
              <a:rPr lang="en-US" sz="1400" dirty="0">
                <a:solidFill>
                  <a:srgbClr val="F2FC75"/>
                </a:solidFill>
                <a:latin typeface="Gordita"/>
              </a:rPr>
              <a:t>COMP207 Project</a:t>
            </a:r>
          </a:p>
        </p:txBody>
      </p:sp>
      <p:pic>
        <p:nvPicPr>
          <p:cNvPr id="6" name="Picture 5">
            <a:extLst>
              <a:ext uri="{FF2B5EF4-FFF2-40B4-BE49-F238E27FC236}">
                <a16:creationId xmlns:a16="http://schemas.microsoft.com/office/drawing/2014/main" id="{99E42ECB-59ED-0547-AAEE-14AFD31F923D}"/>
              </a:ext>
            </a:extLst>
          </p:cNvPr>
          <p:cNvPicPr>
            <a:picLocks noChangeAspect="1"/>
          </p:cNvPicPr>
          <p:nvPr/>
        </p:nvPicPr>
        <p:blipFill>
          <a:blip r:embed="rId2"/>
          <a:stretch>
            <a:fillRect/>
          </a:stretch>
        </p:blipFill>
        <p:spPr>
          <a:xfrm>
            <a:off x="1331861" y="3695700"/>
            <a:ext cx="10772775" cy="1752600"/>
          </a:xfrm>
          <a:prstGeom prst="rect">
            <a:avLst/>
          </a:prstGeom>
        </p:spPr>
      </p:pic>
      <p:pic>
        <p:nvPicPr>
          <p:cNvPr id="16" name="Picture 15">
            <a:extLst>
              <a:ext uri="{FF2B5EF4-FFF2-40B4-BE49-F238E27FC236}">
                <a16:creationId xmlns:a16="http://schemas.microsoft.com/office/drawing/2014/main" id="{5245F45E-DCB7-2D37-6AA2-E2B211984220}"/>
              </a:ext>
            </a:extLst>
          </p:cNvPr>
          <p:cNvPicPr>
            <a:picLocks noChangeAspect="1"/>
          </p:cNvPicPr>
          <p:nvPr/>
        </p:nvPicPr>
        <p:blipFill>
          <a:blip r:embed="rId3"/>
          <a:stretch>
            <a:fillRect/>
          </a:stretch>
        </p:blipFill>
        <p:spPr>
          <a:xfrm>
            <a:off x="1331861" y="6682282"/>
            <a:ext cx="8193139" cy="2522015"/>
          </a:xfrm>
          <a:prstGeom prst="rect">
            <a:avLst/>
          </a:prstGeom>
        </p:spPr>
      </p:pic>
    </p:spTree>
    <p:extLst>
      <p:ext uri="{BB962C8B-B14F-4D97-AF65-F5344CB8AC3E}">
        <p14:creationId xmlns:p14="http://schemas.microsoft.com/office/powerpoint/2010/main" val="3160107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4" name="TextBox 4"/>
          <p:cNvSpPr txBox="1"/>
          <p:nvPr/>
        </p:nvSpPr>
        <p:spPr>
          <a:xfrm>
            <a:off x="1028700" y="1082703"/>
            <a:ext cx="16230600" cy="2218556"/>
          </a:xfrm>
          <a:prstGeom prst="rect">
            <a:avLst/>
          </a:prstGeom>
        </p:spPr>
        <p:txBody>
          <a:bodyPr lIns="0" tIns="0" rIns="0" bIns="0" rtlCol="0" anchor="t">
            <a:spAutoFit/>
          </a:bodyPr>
          <a:lstStyle/>
          <a:p>
            <a:pPr marL="0" lvl="0" indent="0">
              <a:lnSpc>
                <a:spcPts val="17280"/>
              </a:lnSpc>
              <a:spcBef>
                <a:spcPct val="0"/>
              </a:spcBef>
            </a:pPr>
            <a:r>
              <a:rPr lang="en-US" sz="14400" dirty="0">
                <a:solidFill>
                  <a:srgbClr val="FFFFFF"/>
                </a:solidFill>
                <a:latin typeface="TAN Nightingale"/>
              </a:rPr>
              <a:t>Query 11</a:t>
            </a:r>
          </a:p>
        </p:txBody>
      </p:sp>
      <p:sp>
        <p:nvSpPr>
          <p:cNvPr id="5" name="TextBox 5"/>
          <p:cNvSpPr txBox="1"/>
          <p:nvPr/>
        </p:nvSpPr>
        <p:spPr>
          <a:xfrm>
            <a:off x="1331862" y="5753100"/>
            <a:ext cx="15624275" cy="461537"/>
          </a:xfrm>
          <a:prstGeom prst="rect">
            <a:avLst/>
          </a:prstGeom>
        </p:spPr>
        <p:txBody>
          <a:bodyPr lIns="0" tIns="0" rIns="0" bIns="0" rtlCol="0" anchor="t">
            <a:spAutoFit/>
          </a:bodyPr>
          <a:lstStyle/>
          <a:p>
            <a:pPr>
              <a:lnSpc>
                <a:spcPts val="3919"/>
              </a:lnSpc>
            </a:pPr>
            <a:r>
              <a:rPr lang="en-US" sz="2799" dirty="0">
                <a:solidFill>
                  <a:srgbClr val="FFFFFF"/>
                </a:solidFill>
                <a:latin typeface="Gordita"/>
              </a:rPr>
              <a:t>Retrieves number of pro players for each sport</a:t>
            </a:r>
          </a:p>
        </p:txBody>
      </p:sp>
      <p:grpSp>
        <p:nvGrpSpPr>
          <p:cNvPr id="7" name="Group 7"/>
          <p:cNvGrpSpPr/>
          <p:nvPr/>
        </p:nvGrpSpPr>
        <p:grpSpPr>
          <a:xfrm>
            <a:off x="9829800" y="876300"/>
            <a:ext cx="1870567" cy="1870567"/>
            <a:chOff x="0" y="0"/>
            <a:chExt cx="2494090" cy="2494090"/>
          </a:xfrm>
        </p:grpSpPr>
        <p:grpSp>
          <p:nvGrpSpPr>
            <p:cNvPr id="8" name="Group 8"/>
            <p:cNvGrpSpPr/>
            <p:nvPr/>
          </p:nvGrpSpPr>
          <p:grpSpPr>
            <a:xfrm>
              <a:off x="0" y="0"/>
              <a:ext cx="2494090" cy="249409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A91F8"/>
                </a:solidFill>
                <a:prstDash val="solid"/>
                <a:miter/>
              </a:ln>
            </p:spPr>
            <p:txBody>
              <a:bodyPr/>
              <a:lstStyle/>
              <a:p>
                <a:endParaRPr 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1" name="AutoShape 11"/>
            <p:cNvSpPr/>
            <p:nvPr/>
          </p:nvSpPr>
          <p:spPr>
            <a:xfrm>
              <a:off x="617743" y="617743"/>
              <a:ext cx="1257488" cy="1257488"/>
            </a:xfrm>
            <a:prstGeom prst="line">
              <a:avLst/>
            </a:prstGeom>
            <a:ln w="46187" cap="flat">
              <a:solidFill>
                <a:srgbClr val="CA91F8"/>
              </a:solidFill>
              <a:prstDash val="solid"/>
              <a:headEnd type="none" w="sm" len="sm"/>
              <a:tailEnd type="none" w="sm" len="sm"/>
            </a:ln>
          </p:spPr>
          <p:txBody>
            <a:bodyPr/>
            <a:lstStyle/>
            <a:p>
              <a:endParaRPr lang="en-US" dirty="0"/>
            </a:p>
          </p:txBody>
        </p:sp>
        <p:sp>
          <p:nvSpPr>
            <p:cNvPr id="12" name="AutoShape 12"/>
            <p:cNvSpPr/>
            <p:nvPr/>
          </p:nvSpPr>
          <p:spPr>
            <a:xfrm>
              <a:off x="1056427" y="1869583"/>
              <a:ext cx="832442" cy="0"/>
            </a:xfrm>
            <a:prstGeom prst="line">
              <a:avLst/>
            </a:prstGeom>
            <a:ln w="46187" cap="flat">
              <a:solidFill>
                <a:srgbClr val="CA91F8"/>
              </a:solidFill>
              <a:prstDash val="solid"/>
              <a:headEnd type="none" w="sm" len="sm"/>
              <a:tailEnd type="none" w="sm" len="sm"/>
            </a:ln>
          </p:spPr>
          <p:txBody>
            <a:bodyPr/>
            <a:lstStyle/>
            <a:p>
              <a:endParaRPr lang="en-US"/>
            </a:p>
          </p:txBody>
        </p:sp>
        <p:sp>
          <p:nvSpPr>
            <p:cNvPr id="13" name="AutoShape 13"/>
            <p:cNvSpPr/>
            <p:nvPr/>
          </p:nvSpPr>
          <p:spPr>
            <a:xfrm flipV="1">
              <a:off x="1869583" y="1015750"/>
              <a:ext cx="0" cy="832442"/>
            </a:xfrm>
            <a:prstGeom prst="line">
              <a:avLst/>
            </a:prstGeom>
            <a:ln w="46187" cap="flat">
              <a:solidFill>
                <a:srgbClr val="CA91F8"/>
              </a:solidFill>
              <a:prstDash val="solid"/>
              <a:headEnd type="none" w="sm" len="sm"/>
              <a:tailEnd type="none" w="sm" len="sm"/>
            </a:ln>
          </p:spPr>
          <p:txBody>
            <a:bodyPr/>
            <a:lstStyle/>
            <a:p>
              <a:endParaRPr lang="en-US"/>
            </a:p>
          </p:txBody>
        </p:sp>
      </p:grpSp>
      <p:sp>
        <p:nvSpPr>
          <p:cNvPr id="14" name="TextBox 18">
            <a:extLst>
              <a:ext uri="{FF2B5EF4-FFF2-40B4-BE49-F238E27FC236}">
                <a16:creationId xmlns:a16="http://schemas.microsoft.com/office/drawing/2014/main" id="{EABACB7F-877E-153F-8876-A252FB8C879F}"/>
              </a:ext>
            </a:extLst>
          </p:cNvPr>
          <p:cNvSpPr txBox="1"/>
          <p:nvPr/>
        </p:nvSpPr>
        <p:spPr>
          <a:xfrm>
            <a:off x="309339" y="195477"/>
            <a:ext cx="3810967" cy="240665"/>
          </a:xfrm>
          <a:prstGeom prst="rect">
            <a:avLst/>
          </a:prstGeom>
        </p:spPr>
        <p:txBody>
          <a:bodyPr lIns="0" tIns="0" rIns="0" bIns="0" rtlCol="0" anchor="t">
            <a:spAutoFit/>
          </a:bodyPr>
          <a:lstStyle/>
          <a:p>
            <a:pPr>
              <a:lnSpc>
                <a:spcPts val="1960"/>
              </a:lnSpc>
              <a:spcBef>
                <a:spcPct val="0"/>
              </a:spcBef>
            </a:pPr>
            <a:r>
              <a:rPr lang="en-US" sz="1400" dirty="0">
                <a:solidFill>
                  <a:srgbClr val="F2FC75"/>
                </a:solidFill>
                <a:latin typeface="Gordita"/>
              </a:rPr>
              <a:t>COMP207 Project</a:t>
            </a:r>
          </a:p>
        </p:txBody>
      </p:sp>
      <p:pic>
        <p:nvPicPr>
          <p:cNvPr id="3" name="Picture 2">
            <a:extLst>
              <a:ext uri="{FF2B5EF4-FFF2-40B4-BE49-F238E27FC236}">
                <a16:creationId xmlns:a16="http://schemas.microsoft.com/office/drawing/2014/main" id="{0B99AFA1-BBAB-9102-3247-25A630AD00DA}"/>
              </a:ext>
            </a:extLst>
          </p:cNvPr>
          <p:cNvPicPr>
            <a:picLocks noChangeAspect="1"/>
          </p:cNvPicPr>
          <p:nvPr/>
        </p:nvPicPr>
        <p:blipFill>
          <a:blip r:embed="rId2"/>
          <a:stretch>
            <a:fillRect/>
          </a:stretch>
        </p:blipFill>
        <p:spPr>
          <a:xfrm>
            <a:off x="1331861" y="3609975"/>
            <a:ext cx="10392325" cy="1641967"/>
          </a:xfrm>
          <a:prstGeom prst="rect">
            <a:avLst/>
          </a:prstGeom>
        </p:spPr>
      </p:pic>
      <p:pic>
        <p:nvPicPr>
          <p:cNvPr id="16" name="Picture 15">
            <a:extLst>
              <a:ext uri="{FF2B5EF4-FFF2-40B4-BE49-F238E27FC236}">
                <a16:creationId xmlns:a16="http://schemas.microsoft.com/office/drawing/2014/main" id="{CD02C3D8-1E84-C0A5-9BF1-79E9C3B5410D}"/>
              </a:ext>
            </a:extLst>
          </p:cNvPr>
          <p:cNvPicPr>
            <a:picLocks noChangeAspect="1"/>
          </p:cNvPicPr>
          <p:nvPr/>
        </p:nvPicPr>
        <p:blipFill>
          <a:blip r:embed="rId3"/>
          <a:stretch>
            <a:fillRect/>
          </a:stretch>
        </p:blipFill>
        <p:spPr>
          <a:xfrm>
            <a:off x="1331861" y="6715794"/>
            <a:ext cx="7389978" cy="1704305"/>
          </a:xfrm>
          <a:prstGeom prst="rect">
            <a:avLst/>
          </a:prstGeom>
        </p:spPr>
      </p:pic>
    </p:spTree>
    <p:extLst>
      <p:ext uri="{BB962C8B-B14F-4D97-AF65-F5344CB8AC3E}">
        <p14:creationId xmlns:p14="http://schemas.microsoft.com/office/powerpoint/2010/main" val="4276734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4" name="TextBox 4"/>
          <p:cNvSpPr txBox="1"/>
          <p:nvPr/>
        </p:nvSpPr>
        <p:spPr>
          <a:xfrm>
            <a:off x="1028700" y="1082703"/>
            <a:ext cx="16230600" cy="2218556"/>
          </a:xfrm>
          <a:prstGeom prst="rect">
            <a:avLst/>
          </a:prstGeom>
        </p:spPr>
        <p:txBody>
          <a:bodyPr lIns="0" tIns="0" rIns="0" bIns="0" rtlCol="0" anchor="t">
            <a:spAutoFit/>
          </a:bodyPr>
          <a:lstStyle/>
          <a:p>
            <a:pPr marL="0" lvl="0" indent="0">
              <a:lnSpc>
                <a:spcPts val="17280"/>
              </a:lnSpc>
              <a:spcBef>
                <a:spcPct val="0"/>
              </a:spcBef>
            </a:pPr>
            <a:r>
              <a:rPr lang="en-US" sz="14400" dirty="0">
                <a:solidFill>
                  <a:srgbClr val="FFFFFF"/>
                </a:solidFill>
                <a:latin typeface="TAN Nightingale"/>
              </a:rPr>
              <a:t>Query 12</a:t>
            </a:r>
          </a:p>
        </p:txBody>
      </p:sp>
      <p:sp>
        <p:nvSpPr>
          <p:cNvPr id="5" name="TextBox 5"/>
          <p:cNvSpPr txBox="1"/>
          <p:nvPr/>
        </p:nvSpPr>
        <p:spPr>
          <a:xfrm>
            <a:off x="1338789" y="5772434"/>
            <a:ext cx="15624275" cy="461537"/>
          </a:xfrm>
          <a:prstGeom prst="rect">
            <a:avLst/>
          </a:prstGeom>
        </p:spPr>
        <p:txBody>
          <a:bodyPr lIns="0" tIns="0" rIns="0" bIns="0" rtlCol="0" anchor="t">
            <a:spAutoFit/>
          </a:bodyPr>
          <a:lstStyle/>
          <a:p>
            <a:pPr>
              <a:lnSpc>
                <a:spcPts val="3919"/>
              </a:lnSpc>
            </a:pPr>
            <a:r>
              <a:rPr lang="en-US" sz="2799" dirty="0">
                <a:solidFill>
                  <a:srgbClr val="FFFFFF"/>
                </a:solidFill>
                <a:latin typeface="Gordita"/>
              </a:rPr>
              <a:t>Retrieves Pro Players’ data whose contract ends in 2025, and salary above 400000 / </a:t>
            </a:r>
            <a:r>
              <a:rPr lang="en-US" sz="2799" dirty="0" err="1">
                <a:solidFill>
                  <a:srgbClr val="FFFFFF"/>
                </a:solidFill>
                <a:latin typeface="Gordita"/>
              </a:rPr>
              <a:t>yr</a:t>
            </a:r>
            <a:endParaRPr lang="en-US" sz="2799" dirty="0">
              <a:solidFill>
                <a:srgbClr val="FFFFFF"/>
              </a:solidFill>
              <a:latin typeface="Gordita"/>
            </a:endParaRPr>
          </a:p>
        </p:txBody>
      </p:sp>
      <p:grpSp>
        <p:nvGrpSpPr>
          <p:cNvPr id="7" name="Group 7"/>
          <p:cNvGrpSpPr/>
          <p:nvPr/>
        </p:nvGrpSpPr>
        <p:grpSpPr>
          <a:xfrm>
            <a:off x="10820400" y="876300"/>
            <a:ext cx="1870567" cy="1870567"/>
            <a:chOff x="0" y="0"/>
            <a:chExt cx="2494090" cy="2494090"/>
          </a:xfrm>
        </p:grpSpPr>
        <p:grpSp>
          <p:nvGrpSpPr>
            <p:cNvPr id="8" name="Group 8"/>
            <p:cNvGrpSpPr/>
            <p:nvPr/>
          </p:nvGrpSpPr>
          <p:grpSpPr>
            <a:xfrm>
              <a:off x="0" y="0"/>
              <a:ext cx="2494090" cy="249409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A91F8"/>
                </a:solidFill>
                <a:prstDash val="solid"/>
                <a:miter/>
              </a:ln>
            </p:spPr>
            <p:txBody>
              <a:bodyPr/>
              <a:lstStyle/>
              <a:p>
                <a:endParaRPr 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1" name="AutoShape 11"/>
            <p:cNvSpPr/>
            <p:nvPr/>
          </p:nvSpPr>
          <p:spPr>
            <a:xfrm>
              <a:off x="617743" y="617743"/>
              <a:ext cx="1257488" cy="1257488"/>
            </a:xfrm>
            <a:prstGeom prst="line">
              <a:avLst/>
            </a:prstGeom>
            <a:ln w="46187" cap="flat">
              <a:solidFill>
                <a:srgbClr val="CA91F8"/>
              </a:solidFill>
              <a:prstDash val="solid"/>
              <a:headEnd type="none" w="sm" len="sm"/>
              <a:tailEnd type="none" w="sm" len="sm"/>
            </a:ln>
          </p:spPr>
          <p:txBody>
            <a:bodyPr/>
            <a:lstStyle/>
            <a:p>
              <a:endParaRPr lang="en-US" dirty="0"/>
            </a:p>
          </p:txBody>
        </p:sp>
        <p:sp>
          <p:nvSpPr>
            <p:cNvPr id="12" name="AutoShape 12"/>
            <p:cNvSpPr/>
            <p:nvPr/>
          </p:nvSpPr>
          <p:spPr>
            <a:xfrm>
              <a:off x="1056427" y="1869583"/>
              <a:ext cx="832442" cy="0"/>
            </a:xfrm>
            <a:prstGeom prst="line">
              <a:avLst/>
            </a:prstGeom>
            <a:ln w="46187" cap="flat">
              <a:solidFill>
                <a:srgbClr val="CA91F8"/>
              </a:solidFill>
              <a:prstDash val="solid"/>
              <a:headEnd type="none" w="sm" len="sm"/>
              <a:tailEnd type="none" w="sm" len="sm"/>
            </a:ln>
          </p:spPr>
          <p:txBody>
            <a:bodyPr/>
            <a:lstStyle/>
            <a:p>
              <a:endParaRPr lang="en-US"/>
            </a:p>
          </p:txBody>
        </p:sp>
        <p:sp>
          <p:nvSpPr>
            <p:cNvPr id="13" name="AutoShape 13"/>
            <p:cNvSpPr/>
            <p:nvPr/>
          </p:nvSpPr>
          <p:spPr>
            <a:xfrm flipV="1">
              <a:off x="1869583" y="1015750"/>
              <a:ext cx="0" cy="832442"/>
            </a:xfrm>
            <a:prstGeom prst="line">
              <a:avLst/>
            </a:prstGeom>
            <a:ln w="46187" cap="flat">
              <a:solidFill>
                <a:srgbClr val="CA91F8"/>
              </a:solidFill>
              <a:prstDash val="solid"/>
              <a:headEnd type="none" w="sm" len="sm"/>
              <a:tailEnd type="none" w="sm" len="sm"/>
            </a:ln>
          </p:spPr>
          <p:txBody>
            <a:bodyPr/>
            <a:lstStyle/>
            <a:p>
              <a:endParaRPr lang="en-US"/>
            </a:p>
          </p:txBody>
        </p:sp>
      </p:grpSp>
      <p:sp>
        <p:nvSpPr>
          <p:cNvPr id="14" name="TextBox 18">
            <a:extLst>
              <a:ext uri="{FF2B5EF4-FFF2-40B4-BE49-F238E27FC236}">
                <a16:creationId xmlns:a16="http://schemas.microsoft.com/office/drawing/2014/main" id="{EABACB7F-877E-153F-8876-A252FB8C879F}"/>
              </a:ext>
            </a:extLst>
          </p:cNvPr>
          <p:cNvSpPr txBox="1"/>
          <p:nvPr/>
        </p:nvSpPr>
        <p:spPr>
          <a:xfrm>
            <a:off x="309339" y="195477"/>
            <a:ext cx="3810967" cy="240665"/>
          </a:xfrm>
          <a:prstGeom prst="rect">
            <a:avLst/>
          </a:prstGeom>
        </p:spPr>
        <p:txBody>
          <a:bodyPr lIns="0" tIns="0" rIns="0" bIns="0" rtlCol="0" anchor="t">
            <a:spAutoFit/>
          </a:bodyPr>
          <a:lstStyle/>
          <a:p>
            <a:pPr>
              <a:lnSpc>
                <a:spcPts val="1960"/>
              </a:lnSpc>
              <a:spcBef>
                <a:spcPct val="0"/>
              </a:spcBef>
            </a:pPr>
            <a:r>
              <a:rPr lang="en-US" sz="1400" dirty="0">
                <a:solidFill>
                  <a:srgbClr val="F2FC75"/>
                </a:solidFill>
                <a:latin typeface="Gordita"/>
              </a:rPr>
              <a:t>COMP207 Project</a:t>
            </a:r>
          </a:p>
        </p:txBody>
      </p:sp>
      <p:pic>
        <p:nvPicPr>
          <p:cNvPr id="3" name="Picture 2">
            <a:extLst>
              <a:ext uri="{FF2B5EF4-FFF2-40B4-BE49-F238E27FC236}">
                <a16:creationId xmlns:a16="http://schemas.microsoft.com/office/drawing/2014/main" id="{3C0F5856-6C86-D36D-DDED-2885448BCDC9}"/>
              </a:ext>
            </a:extLst>
          </p:cNvPr>
          <p:cNvPicPr>
            <a:picLocks noChangeAspect="1"/>
          </p:cNvPicPr>
          <p:nvPr/>
        </p:nvPicPr>
        <p:blipFill>
          <a:blip r:embed="rId2"/>
          <a:stretch>
            <a:fillRect/>
          </a:stretch>
        </p:blipFill>
        <p:spPr>
          <a:xfrm>
            <a:off x="1338789" y="3771900"/>
            <a:ext cx="11086214" cy="1480042"/>
          </a:xfrm>
          <a:prstGeom prst="rect">
            <a:avLst/>
          </a:prstGeom>
        </p:spPr>
      </p:pic>
      <p:pic>
        <p:nvPicPr>
          <p:cNvPr id="16" name="Picture 15">
            <a:extLst>
              <a:ext uri="{FF2B5EF4-FFF2-40B4-BE49-F238E27FC236}">
                <a16:creationId xmlns:a16="http://schemas.microsoft.com/office/drawing/2014/main" id="{A0F1FA55-6037-2594-D8B6-6FF30A36E2AE}"/>
              </a:ext>
            </a:extLst>
          </p:cNvPr>
          <p:cNvPicPr>
            <a:picLocks noChangeAspect="1"/>
          </p:cNvPicPr>
          <p:nvPr/>
        </p:nvPicPr>
        <p:blipFill>
          <a:blip r:embed="rId3"/>
          <a:stretch>
            <a:fillRect/>
          </a:stretch>
        </p:blipFill>
        <p:spPr>
          <a:xfrm>
            <a:off x="1338789" y="6640084"/>
            <a:ext cx="7119051" cy="1627616"/>
          </a:xfrm>
          <a:prstGeom prst="rect">
            <a:avLst/>
          </a:prstGeom>
        </p:spPr>
      </p:pic>
    </p:spTree>
    <p:extLst>
      <p:ext uri="{BB962C8B-B14F-4D97-AF65-F5344CB8AC3E}">
        <p14:creationId xmlns:p14="http://schemas.microsoft.com/office/powerpoint/2010/main" val="4076616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2" name="TextBox 2"/>
          <p:cNvSpPr txBox="1"/>
          <p:nvPr/>
        </p:nvSpPr>
        <p:spPr>
          <a:xfrm>
            <a:off x="1028700" y="6643370"/>
            <a:ext cx="16230600" cy="2190750"/>
          </a:xfrm>
          <a:prstGeom prst="rect">
            <a:avLst/>
          </a:prstGeom>
        </p:spPr>
        <p:txBody>
          <a:bodyPr lIns="0" tIns="0" rIns="0" bIns="0" rtlCol="0" anchor="t">
            <a:spAutoFit/>
          </a:bodyPr>
          <a:lstStyle/>
          <a:p>
            <a:pPr marL="0" lvl="0" indent="0">
              <a:lnSpc>
                <a:spcPts val="17280"/>
              </a:lnSpc>
              <a:spcBef>
                <a:spcPct val="0"/>
              </a:spcBef>
            </a:pPr>
            <a:r>
              <a:rPr lang="en-US" sz="14400">
                <a:solidFill>
                  <a:srgbClr val="FFFFFF"/>
                </a:solidFill>
                <a:latin typeface="TAN Nightingale"/>
              </a:rPr>
              <a:t>Introduction</a:t>
            </a:r>
          </a:p>
        </p:txBody>
      </p:sp>
      <p:grpSp>
        <p:nvGrpSpPr>
          <p:cNvPr id="3" name="Group 3"/>
          <p:cNvGrpSpPr/>
          <p:nvPr/>
        </p:nvGrpSpPr>
        <p:grpSpPr>
          <a:xfrm rot="-2700000">
            <a:off x="-1639491" y="1657796"/>
            <a:ext cx="6971409" cy="6971409"/>
            <a:chOff x="0" y="0"/>
            <a:chExt cx="9295211" cy="9295211"/>
          </a:xfrm>
        </p:grpSpPr>
        <p:grpSp>
          <p:nvGrpSpPr>
            <p:cNvPr id="4" name="Group 4"/>
            <p:cNvGrpSpPr/>
            <p:nvPr/>
          </p:nvGrpSpPr>
          <p:grpSpPr>
            <a:xfrm>
              <a:off x="0" y="0"/>
              <a:ext cx="9295211" cy="9295211"/>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A91F8"/>
                </a:solidFill>
                <a:prstDash val="solid"/>
                <a:miter/>
              </a:ln>
            </p:spPr>
            <p:txBody>
              <a:bodyPr/>
              <a:lstStyle/>
              <a:p>
                <a:endParaRPr lang="en-US"/>
              </a:p>
            </p:txBody>
          </p:sp>
          <p:sp>
            <p:nvSpPr>
              <p:cNvPr id="6" name="TextBox 6"/>
              <p:cNvSpPr txBox="1"/>
              <p:nvPr/>
            </p:nvSpPr>
            <p:spPr>
              <a:xfrm>
                <a:off x="76200" y="28575"/>
                <a:ext cx="660400" cy="708025"/>
              </a:xfrm>
              <a:prstGeom prst="rect">
                <a:avLst/>
              </a:prstGeom>
            </p:spPr>
            <p:txBody>
              <a:bodyPr lIns="50800" tIns="50800" rIns="50800" bIns="50800" rtlCol="0" anchor="ctr"/>
              <a:lstStyle/>
              <a:p>
                <a:pPr algn="ctr">
                  <a:lnSpc>
                    <a:spcPts val="3360"/>
                  </a:lnSpc>
                </a:pPr>
                <a:endParaRPr/>
              </a:p>
            </p:txBody>
          </p:sp>
        </p:grpSp>
        <p:sp>
          <p:nvSpPr>
            <p:cNvPr id="7" name="AutoShape 7"/>
            <p:cNvSpPr/>
            <p:nvPr/>
          </p:nvSpPr>
          <p:spPr>
            <a:xfrm>
              <a:off x="2302264" y="2302264"/>
              <a:ext cx="4686528" cy="4686528"/>
            </a:xfrm>
            <a:prstGeom prst="line">
              <a:avLst/>
            </a:prstGeom>
            <a:ln w="172134" cap="flat">
              <a:solidFill>
                <a:srgbClr val="CA91F8"/>
              </a:solidFill>
              <a:prstDash val="solid"/>
              <a:headEnd type="none" w="sm" len="sm"/>
              <a:tailEnd type="none" w="sm" len="sm"/>
            </a:ln>
          </p:spPr>
          <p:txBody>
            <a:bodyPr/>
            <a:lstStyle/>
            <a:p>
              <a:endParaRPr lang="en-US"/>
            </a:p>
          </p:txBody>
        </p:sp>
        <p:sp>
          <p:nvSpPr>
            <p:cNvPr id="8" name="AutoShape 8"/>
            <p:cNvSpPr/>
            <p:nvPr/>
          </p:nvSpPr>
          <p:spPr>
            <a:xfrm>
              <a:off x="3937193" y="6967739"/>
              <a:ext cx="3102423" cy="0"/>
            </a:xfrm>
            <a:prstGeom prst="line">
              <a:avLst/>
            </a:prstGeom>
            <a:ln w="172134" cap="flat">
              <a:solidFill>
                <a:srgbClr val="CA91F8"/>
              </a:solidFill>
              <a:prstDash val="solid"/>
              <a:headEnd type="none" w="sm" len="sm"/>
              <a:tailEnd type="none" w="sm" len="sm"/>
            </a:ln>
          </p:spPr>
          <p:txBody>
            <a:bodyPr/>
            <a:lstStyle/>
            <a:p>
              <a:endParaRPr lang="en-US"/>
            </a:p>
          </p:txBody>
        </p:sp>
        <p:sp>
          <p:nvSpPr>
            <p:cNvPr id="9" name="AutoShape 9"/>
            <p:cNvSpPr/>
            <p:nvPr/>
          </p:nvSpPr>
          <p:spPr>
            <a:xfrm flipV="1">
              <a:off x="6967739" y="3785592"/>
              <a:ext cx="0" cy="3102423"/>
            </a:xfrm>
            <a:prstGeom prst="line">
              <a:avLst/>
            </a:prstGeom>
            <a:ln w="172134" cap="flat">
              <a:solidFill>
                <a:srgbClr val="CA91F8"/>
              </a:solidFill>
              <a:prstDash val="solid"/>
              <a:headEnd type="none" w="sm" len="sm"/>
              <a:tailEnd type="none" w="sm" len="sm"/>
            </a:ln>
          </p:spPr>
          <p:txBody>
            <a:bodyPr/>
            <a:lstStyle/>
            <a:p>
              <a:endParaRPr lang="en-US"/>
            </a:p>
          </p:txBody>
        </p:sp>
      </p:grpSp>
      <p:grpSp>
        <p:nvGrpSpPr>
          <p:cNvPr id="10" name="Group 10"/>
          <p:cNvGrpSpPr/>
          <p:nvPr/>
        </p:nvGrpSpPr>
        <p:grpSpPr>
          <a:xfrm rot="-2700000">
            <a:off x="13102425" y="1513376"/>
            <a:ext cx="6971409" cy="6971409"/>
            <a:chOff x="0" y="0"/>
            <a:chExt cx="9295211" cy="9295211"/>
          </a:xfrm>
        </p:grpSpPr>
        <p:grpSp>
          <p:nvGrpSpPr>
            <p:cNvPr id="11" name="Group 11"/>
            <p:cNvGrpSpPr/>
            <p:nvPr/>
          </p:nvGrpSpPr>
          <p:grpSpPr>
            <a:xfrm>
              <a:off x="0" y="0"/>
              <a:ext cx="9295211" cy="929521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A91F8"/>
                </a:solidFill>
                <a:prstDash val="solid"/>
                <a:miter/>
              </a:ln>
            </p:spPr>
            <p:txBody>
              <a:bodyPr/>
              <a:lstStyle/>
              <a:p>
                <a:endParaRPr lang="en-US"/>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360"/>
                  </a:lnSpc>
                </a:pPr>
                <a:endParaRPr/>
              </a:p>
            </p:txBody>
          </p:sp>
        </p:grpSp>
        <p:sp>
          <p:nvSpPr>
            <p:cNvPr id="14" name="AutoShape 14"/>
            <p:cNvSpPr/>
            <p:nvPr/>
          </p:nvSpPr>
          <p:spPr>
            <a:xfrm>
              <a:off x="2302264" y="2302264"/>
              <a:ext cx="4686528" cy="4686528"/>
            </a:xfrm>
            <a:prstGeom prst="line">
              <a:avLst/>
            </a:prstGeom>
            <a:ln w="172134" cap="flat">
              <a:solidFill>
                <a:srgbClr val="CA91F8"/>
              </a:solidFill>
              <a:prstDash val="solid"/>
              <a:headEnd type="none" w="sm" len="sm"/>
              <a:tailEnd type="none" w="sm" len="sm"/>
            </a:ln>
          </p:spPr>
          <p:txBody>
            <a:bodyPr/>
            <a:lstStyle/>
            <a:p>
              <a:endParaRPr lang="en-US"/>
            </a:p>
          </p:txBody>
        </p:sp>
        <p:sp>
          <p:nvSpPr>
            <p:cNvPr id="15" name="AutoShape 15"/>
            <p:cNvSpPr/>
            <p:nvPr/>
          </p:nvSpPr>
          <p:spPr>
            <a:xfrm>
              <a:off x="3937193" y="6967739"/>
              <a:ext cx="3102423" cy="0"/>
            </a:xfrm>
            <a:prstGeom prst="line">
              <a:avLst/>
            </a:prstGeom>
            <a:ln w="172134" cap="flat">
              <a:solidFill>
                <a:srgbClr val="CA91F8"/>
              </a:solidFill>
              <a:prstDash val="solid"/>
              <a:headEnd type="none" w="sm" len="sm"/>
              <a:tailEnd type="none" w="sm" len="sm"/>
            </a:ln>
          </p:spPr>
          <p:txBody>
            <a:bodyPr/>
            <a:lstStyle/>
            <a:p>
              <a:endParaRPr lang="en-US"/>
            </a:p>
          </p:txBody>
        </p:sp>
        <p:sp>
          <p:nvSpPr>
            <p:cNvPr id="16" name="AutoShape 16"/>
            <p:cNvSpPr/>
            <p:nvPr/>
          </p:nvSpPr>
          <p:spPr>
            <a:xfrm flipV="1">
              <a:off x="6967739" y="3785592"/>
              <a:ext cx="0" cy="3102423"/>
            </a:xfrm>
            <a:prstGeom prst="line">
              <a:avLst/>
            </a:prstGeom>
            <a:ln w="172134" cap="flat">
              <a:solidFill>
                <a:srgbClr val="CA91F8"/>
              </a:solidFill>
              <a:prstDash val="solid"/>
              <a:headEnd type="none" w="sm" len="sm"/>
              <a:tailEnd type="none" w="sm" len="sm"/>
            </a:ln>
          </p:spPr>
          <p:txBody>
            <a:bodyPr/>
            <a:lstStyle/>
            <a:p>
              <a:endParaRPr lang="en-US"/>
            </a:p>
          </p:txBody>
        </p:sp>
      </p:grpSp>
      <p:sp>
        <p:nvSpPr>
          <p:cNvPr id="17" name="TextBox 17"/>
          <p:cNvSpPr txBox="1"/>
          <p:nvPr/>
        </p:nvSpPr>
        <p:spPr>
          <a:xfrm>
            <a:off x="15861879" y="195477"/>
            <a:ext cx="2116781" cy="240665"/>
          </a:xfrm>
          <a:prstGeom prst="rect">
            <a:avLst/>
          </a:prstGeom>
        </p:spPr>
        <p:txBody>
          <a:bodyPr lIns="0" tIns="0" rIns="0" bIns="0" rtlCol="0" anchor="t">
            <a:spAutoFit/>
          </a:bodyPr>
          <a:lstStyle/>
          <a:p>
            <a:pPr algn="r">
              <a:lnSpc>
                <a:spcPts val="1960"/>
              </a:lnSpc>
              <a:spcBef>
                <a:spcPct val="0"/>
              </a:spcBef>
            </a:pPr>
            <a:r>
              <a:rPr lang="en-US" sz="1400" dirty="0">
                <a:solidFill>
                  <a:srgbClr val="F2FC75"/>
                </a:solidFill>
                <a:latin typeface="Gordita"/>
              </a:rPr>
              <a:t>AANSS</a:t>
            </a:r>
          </a:p>
        </p:txBody>
      </p:sp>
      <p:sp>
        <p:nvSpPr>
          <p:cNvPr id="18" name="TextBox 18"/>
          <p:cNvSpPr txBox="1"/>
          <p:nvPr/>
        </p:nvSpPr>
        <p:spPr>
          <a:xfrm>
            <a:off x="309339" y="195477"/>
            <a:ext cx="3810967" cy="240665"/>
          </a:xfrm>
          <a:prstGeom prst="rect">
            <a:avLst/>
          </a:prstGeom>
        </p:spPr>
        <p:txBody>
          <a:bodyPr lIns="0" tIns="0" rIns="0" bIns="0" rtlCol="0" anchor="t">
            <a:spAutoFit/>
          </a:bodyPr>
          <a:lstStyle/>
          <a:p>
            <a:pPr>
              <a:lnSpc>
                <a:spcPts val="1960"/>
              </a:lnSpc>
              <a:spcBef>
                <a:spcPct val="0"/>
              </a:spcBef>
            </a:pPr>
            <a:r>
              <a:rPr lang="en-US" sz="1400" dirty="0">
                <a:solidFill>
                  <a:srgbClr val="F2FC75"/>
                </a:solidFill>
                <a:latin typeface="Gordita"/>
              </a:rPr>
              <a:t>COMP207 Project</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4" name="TextBox 4"/>
          <p:cNvSpPr txBox="1"/>
          <p:nvPr/>
        </p:nvSpPr>
        <p:spPr>
          <a:xfrm>
            <a:off x="1028700" y="1082703"/>
            <a:ext cx="16230600" cy="2218556"/>
          </a:xfrm>
          <a:prstGeom prst="rect">
            <a:avLst/>
          </a:prstGeom>
        </p:spPr>
        <p:txBody>
          <a:bodyPr lIns="0" tIns="0" rIns="0" bIns="0" rtlCol="0" anchor="t">
            <a:spAutoFit/>
          </a:bodyPr>
          <a:lstStyle/>
          <a:p>
            <a:pPr marL="0" lvl="0" indent="0">
              <a:lnSpc>
                <a:spcPts val="17280"/>
              </a:lnSpc>
              <a:spcBef>
                <a:spcPct val="0"/>
              </a:spcBef>
            </a:pPr>
            <a:r>
              <a:rPr lang="en-US" sz="14400" dirty="0">
                <a:solidFill>
                  <a:srgbClr val="FFFFFF"/>
                </a:solidFill>
                <a:latin typeface="TAN Nightingale"/>
              </a:rPr>
              <a:t>Query 13</a:t>
            </a:r>
          </a:p>
        </p:txBody>
      </p:sp>
      <p:sp>
        <p:nvSpPr>
          <p:cNvPr id="5" name="TextBox 5"/>
          <p:cNvSpPr txBox="1"/>
          <p:nvPr/>
        </p:nvSpPr>
        <p:spPr>
          <a:xfrm>
            <a:off x="1331860" y="5585564"/>
            <a:ext cx="15624275" cy="461537"/>
          </a:xfrm>
          <a:prstGeom prst="rect">
            <a:avLst/>
          </a:prstGeom>
        </p:spPr>
        <p:txBody>
          <a:bodyPr lIns="0" tIns="0" rIns="0" bIns="0" rtlCol="0" anchor="t">
            <a:spAutoFit/>
          </a:bodyPr>
          <a:lstStyle/>
          <a:p>
            <a:pPr>
              <a:lnSpc>
                <a:spcPts val="3919"/>
              </a:lnSpc>
            </a:pPr>
            <a:r>
              <a:rPr lang="en-US" sz="2799" dirty="0">
                <a:solidFill>
                  <a:srgbClr val="FFFFFF"/>
                </a:solidFill>
                <a:latin typeface="Gordita"/>
              </a:rPr>
              <a:t>Retrieves name of manager of each management</a:t>
            </a:r>
          </a:p>
        </p:txBody>
      </p:sp>
      <p:grpSp>
        <p:nvGrpSpPr>
          <p:cNvPr id="7" name="Group 7"/>
          <p:cNvGrpSpPr/>
          <p:nvPr/>
        </p:nvGrpSpPr>
        <p:grpSpPr>
          <a:xfrm>
            <a:off x="10820400" y="876300"/>
            <a:ext cx="1870567" cy="1870567"/>
            <a:chOff x="0" y="0"/>
            <a:chExt cx="2494090" cy="2494090"/>
          </a:xfrm>
        </p:grpSpPr>
        <p:grpSp>
          <p:nvGrpSpPr>
            <p:cNvPr id="8" name="Group 8"/>
            <p:cNvGrpSpPr/>
            <p:nvPr/>
          </p:nvGrpSpPr>
          <p:grpSpPr>
            <a:xfrm>
              <a:off x="0" y="0"/>
              <a:ext cx="2494090" cy="249409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A91F8"/>
                </a:solidFill>
                <a:prstDash val="solid"/>
                <a:miter/>
              </a:ln>
            </p:spPr>
            <p:txBody>
              <a:bodyPr/>
              <a:lstStyle/>
              <a:p>
                <a:endParaRPr 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1" name="AutoShape 11"/>
            <p:cNvSpPr/>
            <p:nvPr/>
          </p:nvSpPr>
          <p:spPr>
            <a:xfrm>
              <a:off x="617743" y="617743"/>
              <a:ext cx="1257488" cy="1257488"/>
            </a:xfrm>
            <a:prstGeom prst="line">
              <a:avLst/>
            </a:prstGeom>
            <a:ln w="46187" cap="flat">
              <a:solidFill>
                <a:srgbClr val="CA91F8"/>
              </a:solidFill>
              <a:prstDash val="solid"/>
              <a:headEnd type="none" w="sm" len="sm"/>
              <a:tailEnd type="none" w="sm" len="sm"/>
            </a:ln>
          </p:spPr>
          <p:txBody>
            <a:bodyPr/>
            <a:lstStyle/>
            <a:p>
              <a:endParaRPr lang="en-US" dirty="0"/>
            </a:p>
          </p:txBody>
        </p:sp>
        <p:sp>
          <p:nvSpPr>
            <p:cNvPr id="12" name="AutoShape 12"/>
            <p:cNvSpPr/>
            <p:nvPr/>
          </p:nvSpPr>
          <p:spPr>
            <a:xfrm>
              <a:off x="1056427" y="1869583"/>
              <a:ext cx="832442" cy="0"/>
            </a:xfrm>
            <a:prstGeom prst="line">
              <a:avLst/>
            </a:prstGeom>
            <a:ln w="46187" cap="flat">
              <a:solidFill>
                <a:srgbClr val="CA91F8"/>
              </a:solidFill>
              <a:prstDash val="solid"/>
              <a:headEnd type="none" w="sm" len="sm"/>
              <a:tailEnd type="none" w="sm" len="sm"/>
            </a:ln>
          </p:spPr>
          <p:txBody>
            <a:bodyPr/>
            <a:lstStyle/>
            <a:p>
              <a:endParaRPr lang="en-US"/>
            </a:p>
          </p:txBody>
        </p:sp>
        <p:sp>
          <p:nvSpPr>
            <p:cNvPr id="13" name="AutoShape 13"/>
            <p:cNvSpPr/>
            <p:nvPr/>
          </p:nvSpPr>
          <p:spPr>
            <a:xfrm flipV="1">
              <a:off x="1869583" y="1015750"/>
              <a:ext cx="0" cy="832442"/>
            </a:xfrm>
            <a:prstGeom prst="line">
              <a:avLst/>
            </a:prstGeom>
            <a:ln w="46187" cap="flat">
              <a:solidFill>
                <a:srgbClr val="CA91F8"/>
              </a:solidFill>
              <a:prstDash val="solid"/>
              <a:headEnd type="none" w="sm" len="sm"/>
              <a:tailEnd type="none" w="sm" len="sm"/>
            </a:ln>
          </p:spPr>
          <p:txBody>
            <a:bodyPr/>
            <a:lstStyle/>
            <a:p>
              <a:endParaRPr lang="en-US"/>
            </a:p>
          </p:txBody>
        </p:sp>
      </p:grpSp>
      <p:sp>
        <p:nvSpPr>
          <p:cNvPr id="14" name="TextBox 18">
            <a:extLst>
              <a:ext uri="{FF2B5EF4-FFF2-40B4-BE49-F238E27FC236}">
                <a16:creationId xmlns:a16="http://schemas.microsoft.com/office/drawing/2014/main" id="{EABACB7F-877E-153F-8876-A252FB8C879F}"/>
              </a:ext>
            </a:extLst>
          </p:cNvPr>
          <p:cNvSpPr txBox="1"/>
          <p:nvPr/>
        </p:nvSpPr>
        <p:spPr>
          <a:xfrm>
            <a:off x="309339" y="195477"/>
            <a:ext cx="3810967" cy="240665"/>
          </a:xfrm>
          <a:prstGeom prst="rect">
            <a:avLst/>
          </a:prstGeom>
        </p:spPr>
        <p:txBody>
          <a:bodyPr lIns="0" tIns="0" rIns="0" bIns="0" rtlCol="0" anchor="t">
            <a:spAutoFit/>
          </a:bodyPr>
          <a:lstStyle/>
          <a:p>
            <a:pPr>
              <a:lnSpc>
                <a:spcPts val="1960"/>
              </a:lnSpc>
              <a:spcBef>
                <a:spcPct val="0"/>
              </a:spcBef>
            </a:pPr>
            <a:r>
              <a:rPr lang="en-US" sz="1400" dirty="0">
                <a:solidFill>
                  <a:srgbClr val="F2FC75"/>
                </a:solidFill>
                <a:latin typeface="Gordita"/>
              </a:rPr>
              <a:t>COMP207 Project</a:t>
            </a:r>
          </a:p>
        </p:txBody>
      </p:sp>
      <p:pic>
        <p:nvPicPr>
          <p:cNvPr id="3" name="Picture 2">
            <a:extLst>
              <a:ext uri="{FF2B5EF4-FFF2-40B4-BE49-F238E27FC236}">
                <a16:creationId xmlns:a16="http://schemas.microsoft.com/office/drawing/2014/main" id="{A1C8CA26-5D65-1FCB-928E-7E129915AC82}"/>
              </a:ext>
            </a:extLst>
          </p:cNvPr>
          <p:cNvPicPr>
            <a:picLocks noChangeAspect="1"/>
          </p:cNvPicPr>
          <p:nvPr/>
        </p:nvPicPr>
        <p:blipFill>
          <a:blip r:embed="rId2"/>
          <a:stretch>
            <a:fillRect/>
          </a:stretch>
        </p:blipFill>
        <p:spPr>
          <a:xfrm>
            <a:off x="1331860" y="3743324"/>
            <a:ext cx="12364257" cy="1400175"/>
          </a:xfrm>
          <a:prstGeom prst="rect">
            <a:avLst/>
          </a:prstGeom>
        </p:spPr>
      </p:pic>
      <p:pic>
        <p:nvPicPr>
          <p:cNvPr id="16" name="Picture 15">
            <a:extLst>
              <a:ext uri="{FF2B5EF4-FFF2-40B4-BE49-F238E27FC236}">
                <a16:creationId xmlns:a16="http://schemas.microsoft.com/office/drawing/2014/main" id="{829460C3-2E86-EF95-2BB7-40D5B9BD6940}"/>
              </a:ext>
            </a:extLst>
          </p:cNvPr>
          <p:cNvPicPr>
            <a:picLocks noChangeAspect="1"/>
          </p:cNvPicPr>
          <p:nvPr/>
        </p:nvPicPr>
        <p:blipFill>
          <a:blip r:embed="rId3"/>
          <a:stretch>
            <a:fillRect/>
          </a:stretch>
        </p:blipFill>
        <p:spPr>
          <a:xfrm>
            <a:off x="1331860" y="6409467"/>
            <a:ext cx="7202540" cy="2036673"/>
          </a:xfrm>
          <a:prstGeom prst="rect">
            <a:avLst/>
          </a:prstGeom>
        </p:spPr>
      </p:pic>
    </p:spTree>
    <p:extLst>
      <p:ext uri="{BB962C8B-B14F-4D97-AF65-F5344CB8AC3E}">
        <p14:creationId xmlns:p14="http://schemas.microsoft.com/office/powerpoint/2010/main" val="3786033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4" name="TextBox 4"/>
          <p:cNvSpPr txBox="1"/>
          <p:nvPr/>
        </p:nvSpPr>
        <p:spPr>
          <a:xfrm>
            <a:off x="1028700" y="1082703"/>
            <a:ext cx="16230600" cy="2218556"/>
          </a:xfrm>
          <a:prstGeom prst="rect">
            <a:avLst/>
          </a:prstGeom>
        </p:spPr>
        <p:txBody>
          <a:bodyPr lIns="0" tIns="0" rIns="0" bIns="0" rtlCol="0" anchor="t">
            <a:spAutoFit/>
          </a:bodyPr>
          <a:lstStyle/>
          <a:p>
            <a:pPr marL="0" lvl="0" indent="0">
              <a:lnSpc>
                <a:spcPts val="17280"/>
              </a:lnSpc>
              <a:spcBef>
                <a:spcPct val="0"/>
              </a:spcBef>
            </a:pPr>
            <a:r>
              <a:rPr lang="en-US" sz="14400" dirty="0">
                <a:solidFill>
                  <a:srgbClr val="FFFFFF"/>
                </a:solidFill>
                <a:latin typeface="TAN Nightingale"/>
              </a:rPr>
              <a:t>Query 14</a:t>
            </a:r>
          </a:p>
        </p:txBody>
      </p:sp>
      <p:sp>
        <p:nvSpPr>
          <p:cNvPr id="5" name="TextBox 5"/>
          <p:cNvSpPr txBox="1"/>
          <p:nvPr/>
        </p:nvSpPr>
        <p:spPr>
          <a:xfrm>
            <a:off x="1330788" y="5552405"/>
            <a:ext cx="15624275" cy="461537"/>
          </a:xfrm>
          <a:prstGeom prst="rect">
            <a:avLst/>
          </a:prstGeom>
        </p:spPr>
        <p:txBody>
          <a:bodyPr lIns="0" tIns="0" rIns="0" bIns="0" rtlCol="0" anchor="t">
            <a:spAutoFit/>
          </a:bodyPr>
          <a:lstStyle/>
          <a:p>
            <a:pPr>
              <a:lnSpc>
                <a:spcPts val="3919"/>
              </a:lnSpc>
            </a:pPr>
            <a:r>
              <a:rPr lang="en-US" sz="2799" dirty="0">
                <a:solidFill>
                  <a:srgbClr val="FFFFFF"/>
                </a:solidFill>
                <a:latin typeface="Gordita"/>
              </a:rPr>
              <a:t>Retrieves all food items including ‘Chicken’ and price between 80 and 150</a:t>
            </a:r>
          </a:p>
        </p:txBody>
      </p:sp>
      <p:grpSp>
        <p:nvGrpSpPr>
          <p:cNvPr id="7" name="Group 7"/>
          <p:cNvGrpSpPr/>
          <p:nvPr/>
        </p:nvGrpSpPr>
        <p:grpSpPr>
          <a:xfrm>
            <a:off x="10820400" y="876300"/>
            <a:ext cx="1870567" cy="1870567"/>
            <a:chOff x="0" y="0"/>
            <a:chExt cx="2494090" cy="2494090"/>
          </a:xfrm>
        </p:grpSpPr>
        <p:grpSp>
          <p:nvGrpSpPr>
            <p:cNvPr id="8" name="Group 8"/>
            <p:cNvGrpSpPr/>
            <p:nvPr/>
          </p:nvGrpSpPr>
          <p:grpSpPr>
            <a:xfrm>
              <a:off x="0" y="0"/>
              <a:ext cx="2494090" cy="249409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A91F8"/>
                </a:solidFill>
                <a:prstDash val="solid"/>
                <a:miter/>
              </a:ln>
            </p:spPr>
            <p:txBody>
              <a:bodyPr/>
              <a:lstStyle/>
              <a:p>
                <a:endParaRPr 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1" name="AutoShape 11"/>
            <p:cNvSpPr/>
            <p:nvPr/>
          </p:nvSpPr>
          <p:spPr>
            <a:xfrm>
              <a:off x="617743" y="617743"/>
              <a:ext cx="1257488" cy="1257488"/>
            </a:xfrm>
            <a:prstGeom prst="line">
              <a:avLst/>
            </a:prstGeom>
            <a:ln w="46187" cap="flat">
              <a:solidFill>
                <a:srgbClr val="CA91F8"/>
              </a:solidFill>
              <a:prstDash val="solid"/>
              <a:headEnd type="none" w="sm" len="sm"/>
              <a:tailEnd type="none" w="sm" len="sm"/>
            </a:ln>
          </p:spPr>
          <p:txBody>
            <a:bodyPr/>
            <a:lstStyle/>
            <a:p>
              <a:endParaRPr lang="en-US" dirty="0"/>
            </a:p>
          </p:txBody>
        </p:sp>
        <p:sp>
          <p:nvSpPr>
            <p:cNvPr id="12" name="AutoShape 12"/>
            <p:cNvSpPr/>
            <p:nvPr/>
          </p:nvSpPr>
          <p:spPr>
            <a:xfrm>
              <a:off x="1056427" y="1869583"/>
              <a:ext cx="832442" cy="0"/>
            </a:xfrm>
            <a:prstGeom prst="line">
              <a:avLst/>
            </a:prstGeom>
            <a:ln w="46187" cap="flat">
              <a:solidFill>
                <a:srgbClr val="CA91F8"/>
              </a:solidFill>
              <a:prstDash val="solid"/>
              <a:headEnd type="none" w="sm" len="sm"/>
              <a:tailEnd type="none" w="sm" len="sm"/>
            </a:ln>
          </p:spPr>
          <p:txBody>
            <a:bodyPr/>
            <a:lstStyle/>
            <a:p>
              <a:endParaRPr lang="en-US"/>
            </a:p>
          </p:txBody>
        </p:sp>
        <p:sp>
          <p:nvSpPr>
            <p:cNvPr id="13" name="AutoShape 13"/>
            <p:cNvSpPr/>
            <p:nvPr/>
          </p:nvSpPr>
          <p:spPr>
            <a:xfrm flipV="1">
              <a:off x="1869583" y="1015750"/>
              <a:ext cx="0" cy="832442"/>
            </a:xfrm>
            <a:prstGeom prst="line">
              <a:avLst/>
            </a:prstGeom>
            <a:ln w="46187" cap="flat">
              <a:solidFill>
                <a:srgbClr val="CA91F8"/>
              </a:solidFill>
              <a:prstDash val="solid"/>
              <a:headEnd type="none" w="sm" len="sm"/>
              <a:tailEnd type="none" w="sm" len="sm"/>
            </a:ln>
          </p:spPr>
          <p:txBody>
            <a:bodyPr/>
            <a:lstStyle/>
            <a:p>
              <a:endParaRPr lang="en-US"/>
            </a:p>
          </p:txBody>
        </p:sp>
      </p:grpSp>
      <p:sp>
        <p:nvSpPr>
          <p:cNvPr id="14" name="TextBox 18">
            <a:extLst>
              <a:ext uri="{FF2B5EF4-FFF2-40B4-BE49-F238E27FC236}">
                <a16:creationId xmlns:a16="http://schemas.microsoft.com/office/drawing/2014/main" id="{EABACB7F-877E-153F-8876-A252FB8C879F}"/>
              </a:ext>
            </a:extLst>
          </p:cNvPr>
          <p:cNvSpPr txBox="1"/>
          <p:nvPr/>
        </p:nvSpPr>
        <p:spPr>
          <a:xfrm>
            <a:off x="309339" y="195477"/>
            <a:ext cx="3810967" cy="240665"/>
          </a:xfrm>
          <a:prstGeom prst="rect">
            <a:avLst/>
          </a:prstGeom>
        </p:spPr>
        <p:txBody>
          <a:bodyPr lIns="0" tIns="0" rIns="0" bIns="0" rtlCol="0" anchor="t">
            <a:spAutoFit/>
          </a:bodyPr>
          <a:lstStyle/>
          <a:p>
            <a:pPr>
              <a:lnSpc>
                <a:spcPts val="1960"/>
              </a:lnSpc>
              <a:spcBef>
                <a:spcPct val="0"/>
              </a:spcBef>
            </a:pPr>
            <a:r>
              <a:rPr lang="en-US" sz="1400" dirty="0">
                <a:solidFill>
                  <a:srgbClr val="F2FC75"/>
                </a:solidFill>
                <a:latin typeface="Gordita"/>
              </a:rPr>
              <a:t>COMP207 Project</a:t>
            </a:r>
          </a:p>
        </p:txBody>
      </p:sp>
      <p:pic>
        <p:nvPicPr>
          <p:cNvPr id="3" name="Picture 2">
            <a:extLst>
              <a:ext uri="{FF2B5EF4-FFF2-40B4-BE49-F238E27FC236}">
                <a16:creationId xmlns:a16="http://schemas.microsoft.com/office/drawing/2014/main" id="{15E6B00A-187E-47E9-F947-188FC95F3F0A}"/>
              </a:ext>
            </a:extLst>
          </p:cNvPr>
          <p:cNvPicPr>
            <a:picLocks noChangeAspect="1"/>
          </p:cNvPicPr>
          <p:nvPr/>
        </p:nvPicPr>
        <p:blipFill>
          <a:blip r:embed="rId2"/>
          <a:stretch>
            <a:fillRect/>
          </a:stretch>
        </p:blipFill>
        <p:spPr>
          <a:xfrm>
            <a:off x="1331861" y="3676650"/>
            <a:ext cx="6611938" cy="1466850"/>
          </a:xfrm>
          <a:prstGeom prst="rect">
            <a:avLst/>
          </a:prstGeom>
        </p:spPr>
      </p:pic>
      <p:pic>
        <p:nvPicPr>
          <p:cNvPr id="16" name="Picture 15">
            <a:extLst>
              <a:ext uri="{FF2B5EF4-FFF2-40B4-BE49-F238E27FC236}">
                <a16:creationId xmlns:a16="http://schemas.microsoft.com/office/drawing/2014/main" id="{2FD4B388-F1F7-0C67-79A7-C7D594404586}"/>
              </a:ext>
            </a:extLst>
          </p:cNvPr>
          <p:cNvPicPr>
            <a:picLocks noChangeAspect="1"/>
          </p:cNvPicPr>
          <p:nvPr/>
        </p:nvPicPr>
        <p:blipFill>
          <a:blip r:embed="rId3"/>
          <a:stretch>
            <a:fillRect/>
          </a:stretch>
        </p:blipFill>
        <p:spPr>
          <a:xfrm>
            <a:off x="1328642" y="6422847"/>
            <a:ext cx="8734758" cy="1828800"/>
          </a:xfrm>
          <a:prstGeom prst="rect">
            <a:avLst/>
          </a:prstGeom>
        </p:spPr>
      </p:pic>
    </p:spTree>
    <p:extLst>
      <p:ext uri="{BB962C8B-B14F-4D97-AF65-F5344CB8AC3E}">
        <p14:creationId xmlns:p14="http://schemas.microsoft.com/office/powerpoint/2010/main" val="3336481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4" name="TextBox 4"/>
          <p:cNvSpPr txBox="1"/>
          <p:nvPr/>
        </p:nvSpPr>
        <p:spPr>
          <a:xfrm>
            <a:off x="1028700" y="1082703"/>
            <a:ext cx="16230600" cy="2218556"/>
          </a:xfrm>
          <a:prstGeom prst="rect">
            <a:avLst/>
          </a:prstGeom>
        </p:spPr>
        <p:txBody>
          <a:bodyPr lIns="0" tIns="0" rIns="0" bIns="0" rtlCol="0" anchor="t">
            <a:spAutoFit/>
          </a:bodyPr>
          <a:lstStyle/>
          <a:p>
            <a:pPr marL="0" lvl="0" indent="0">
              <a:lnSpc>
                <a:spcPts val="17280"/>
              </a:lnSpc>
              <a:spcBef>
                <a:spcPct val="0"/>
              </a:spcBef>
            </a:pPr>
            <a:r>
              <a:rPr lang="en-US" sz="14400" dirty="0">
                <a:solidFill>
                  <a:srgbClr val="FFFFFF"/>
                </a:solidFill>
                <a:latin typeface="TAN Nightingale"/>
              </a:rPr>
              <a:t>Query 15</a:t>
            </a:r>
          </a:p>
        </p:txBody>
      </p:sp>
      <p:sp>
        <p:nvSpPr>
          <p:cNvPr id="5" name="TextBox 5"/>
          <p:cNvSpPr txBox="1"/>
          <p:nvPr/>
        </p:nvSpPr>
        <p:spPr>
          <a:xfrm>
            <a:off x="1364221" y="5525196"/>
            <a:ext cx="15624275" cy="461537"/>
          </a:xfrm>
          <a:prstGeom prst="rect">
            <a:avLst/>
          </a:prstGeom>
        </p:spPr>
        <p:txBody>
          <a:bodyPr lIns="0" tIns="0" rIns="0" bIns="0" rtlCol="0" anchor="t">
            <a:spAutoFit/>
          </a:bodyPr>
          <a:lstStyle/>
          <a:p>
            <a:pPr>
              <a:lnSpc>
                <a:spcPts val="3919"/>
              </a:lnSpc>
            </a:pPr>
            <a:r>
              <a:rPr lang="en-US" sz="2799" dirty="0">
                <a:solidFill>
                  <a:srgbClr val="FFFFFF"/>
                </a:solidFill>
                <a:latin typeface="Gordita"/>
              </a:rPr>
              <a:t>Retrieves Employees of Restaurants/Cafes that have more than one branch</a:t>
            </a:r>
          </a:p>
        </p:txBody>
      </p:sp>
      <p:grpSp>
        <p:nvGrpSpPr>
          <p:cNvPr id="7" name="Group 7"/>
          <p:cNvGrpSpPr/>
          <p:nvPr/>
        </p:nvGrpSpPr>
        <p:grpSpPr>
          <a:xfrm>
            <a:off x="10820400" y="876300"/>
            <a:ext cx="1870567" cy="1870567"/>
            <a:chOff x="0" y="0"/>
            <a:chExt cx="2494090" cy="2494090"/>
          </a:xfrm>
        </p:grpSpPr>
        <p:grpSp>
          <p:nvGrpSpPr>
            <p:cNvPr id="8" name="Group 8"/>
            <p:cNvGrpSpPr/>
            <p:nvPr/>
          </p:nvGrpSpPr>
          <p:grpSpPr>
            <a:xfrm>
              <a:off x="0" y="0"/>
              <a:ext cx="2494090" cy="249409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A91F8"/>
                </a:solidFill>
                <a:prstDash val="solid"/>
                <a:miter/>
              </a:ln>
            </p:spPr>
            <p:txBody>
              <a:bodyPr/>
              <a:lstStyle/>
              <a:p>
                <a:endParaRPr 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1" name="AutoShape 11"/>
            <p:cNvSpPr/>
            <p:nvPr/>
          </p:nvSpPr>
          <p:spPr>
            <a:xfrm>
              <a:off x="617743" y="617743"/>
              <a:ext cx="1257488" cy="1257488"/>
            </a:xfrm>
            <a:prstGeom prst="line">
              <a:avLst/>
            </a:prstGeom>
            <a:ln w="46187" cap="flat">
              <a:solidFill>
                <a:srgbClr val="CA91F8"/>
              </a:solidFill>
              <a:prstDash val="solid"/>
              <a:headEnd type="none" w="sm" len="sm"/>
              <a:tailEnd type="none" w="sm" len="sm"/>
            </a:ln>
          </p:spPr>
          <p:txBody>
            <a:bodyPr/>
            <a:lstStyle/>
            <a:p>
              <a:endParaRPr lang="en-US" dirty="0"/>
            </a:p>
          </p:txBody>
        </p:sp>
        <p:sp>
          <p:nvSpPr>
            <p:cNvPr id="12" name="AutoShape 12"/>
            <p:cNvSpPr/>
            <p:nvPr/>
          </p:nvSpPr>
          <p:spPr>
            <a:xfrm>
              <a:off x="1056427" y="1869583"/>
              <a:ext cx="832442" cy="0"/>
            </a:xfrm>
            <a:prstGeom prst="line">
              <a:avLst/>
            </a:prstGeom>
            <a:ln w="46187" cap="flat">
              <a:solidFill>
                <a:srgbClr val="CA91F8"/>
              </a:solidFill>
              <a:prstDash val="solid"/>
              <a:headEnd type="none" w="sm" len="sm"/>
              <a:tailEnd type="none" w="sm" len="sm"/>
            </a:ln>
          </p:spPr>
          <p:txBody>
            <a:bodyPr/>
            <a:lstStyle/>
            <a:p>
              <a:endParaRPr lang="en-US"/>
            </a:p>
          </p:txBody>
        </p:sp>
        <p:sp>
          <p:nvSpPr>
            <p:cNvPr id="13" name="AutoShape 13"/>
            <p:cNvSpPr/>
            <p:nvPr/>
          </p:nvSpPr>
          <p:spPr>
            <a:xfrm flipV="1">
              <a:off x="1869583" y="1015750"/>
              <a:ext cx="0" cy="832442"/>
            </a:xfrm>
            <a:prstGeom prst="line">
              <a:avLst/>
            </a:prstGeom>
            <a:ln w="46187" cap="flat">
              <a:solidFill>
                <a:srgbClr val="CA91F8"/>
              </a:solidFill>
              <a:prstDash val="solid"/>
              <a:headEnd type="none" w="sm" len="sm"/>
              <a:tailEnd type="none" w="sm" len="sm"/>
            </a:ln>
          </p:spPr>
          <p:txBody>
            <a:bodyPr/>
            <a:lstStyle/>
            <a:p>
              <a:endParaRPr lang="en-US"/>
            </a:p>
          </p:txBody>
        </p:sp>
      </p:grpSp>
      <p:sp>
        <p:nvSpPr>
          <p:cNvPr id="14" name="TextBox 18">
            <a:extLst>
              <a:ext uri="{FF2B5EF4-FFF2-40B4-BE49-F238E27FC236}">
                <a16:creationId xmlns:a16="http://schemas.microsoft.com/office/drawing/2014/main" id="{EABACB7F-877E-153F-8876-A252FB8C879F}"/>
              </a:ext>
            </a:extLst>
          </p:cNvPr>
          <p:cNvSpPr txBox="1"/>
          <p:nvPr/>
        </p:nvSpPr>
        <p:spPr>
          <a:xfrm>
            <a:off x="309339" y="195477"/>
            <a:ext cx="3810967" cy="240665"/>
          </a:xfrm>
          <a:prstGeom prst="rect">
            <a:avLst/>
          </a:prstGeom>
        </p:spPr>
        <p:txBody>
          <a:bodyPr lIns="0" tIns="0" rIns="0" bIns="0" rtlCol="0" anchor="t">
            <a:spAutoFit/>
          </a:bodyPr>
          <a:lstStyle/>
          <a:p>
            <a:pPr>
              <a:lnSpc>
                <a:spcPts val="1960"/>
              </a:lnSpc>
              <a:spcBef>
                <a:spcPct val="0"/>
              </a:spcBef>
            </a:pPr>
            <a:r>
              <a:rPr lang="en-US" sz="1400" dirty="0">
                <a:solidFill>
                  <a:srgbClr val="F2FC75"/>
                </a:solidFill>
                <a:latin typeface="Gordita"/>
              </a:rPr>
              <a:t>COMP207 Project</a:t>
            </a:r>
          </a:p>
        </p:txBody>
      </p:sp>
      <p:pic>
        <p:nvPicPr>
          <p:cNvPr id="3" name="Picture 2">
            <a:extLst>
              <a:ext uri="{FF2B5EF4-FFF2-40B4-BE49-F238E27FC236}">
                <a16:creationId xmlns:a16="http://schemas.microsoft.com/office/drawing/2014/main" id="{5F3F5CC4-ECB1-274F-13CD-9B5054E4B6DD}"/>
              </a:ext>
            </a:extLst>
          </p:cNvPr>
          <p:cNvPicPr>
            <a:picLocks noChangeAspect="1"/>
          </p:cNvPicPr>
          <p:nvPr/>
        </p:nvPicPr>
        <p:blipFill>
          <a:blip r:embed="rId2"/>
          <a:stretch>
            <a:fillRect/>
          </a:stretch>
        </p:blipFill>
        <p:spPr>
          <a:xfrm>
            <a:off x="1362075" y="3648075"/>
            <a:ext cx="12567934" cy="1495425"/>
          </a:xfrm>
          <a:prstGeom prst="rect">
            <a:avLst/>
          </a:prstGeom>
        </p:spPr>
      </p:pic>
      <p:pic>
        <p:nvPicPr>
          <p:cNvPr id="16" name="Picture 15">
            <a:extLst>
              <a:ext uri="{FF2B5EF4-FFF2-40B4-BE49-F238E27FC236}">
                <a16:creationId xmlns:a16="http://schemas.microsoft.com/office/drawing/2014/main" id="{4C0E33EE-C1B3-8F21-673B-01C541207FB5}"/>
              </a:ext>
            </a:extLst>
          </p:cNvPr>
          <p:cNvPicPr>
            <a:picLocks noChangeAspect="1"/>
          </p:cNvPicPr>
          <p:nvPr/>
        </p:nvPicPr>
        <p:blipFill>
          <a:blip r:embed="rId3"/>
          <a:stretch>
            <a:fillRect/>
          </a:stretch>
        </p:blipFill>
        <p:spPr>
          <a:xfrm>
            <a:off x="1362074" y="6322306"/>
            <a:ext cx="8696325" cy="3546890"/>
          </a:xfrm>
          <a:prstGeom prst="rect">
            <a:avLst/>
          </a:prstGeom>
        </p:spPr>
      </p:pic>
    </p:spTree>
    <p:extLst>
      <p:ext uri="{BB962C8B-B14F-4D97-AF65-F5344CB8AC3E}">
        <p14:creationId xmlns:p14="http://schemas.microsoft.com/office/powerpoint/2010/main" val="3499707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4" name="TextBox 4"/>
          <p:cNvSpPr txBox="1"/>
          <p:nvPr/>
        </p:nvSpPr>
        <p:spPr>
          <a:xfrm>
            <a:off x="1028700" y="1082703"/>
            <a:ext cx="16230600" cy="2218556"/>
          </a:xfrm>
          <a:prstGeom prst="rect">
            <a:avLst/>
          </a:prstGeom>
        </p:spPr>
        <p:txBody>
          <a:bodyPr lIns="0" tIns="0" rIns="0" bIns="0" rtlCol="0" anchor="t">
            <a:spAutoFit/>
          </a:bodyPr>
          <a:lstStyle/>
          <a:p>
            <a:pPr marL="0" lvl="0" indent="0">
              <a:lnSpc>
                <a:spcPts val="17280"/>
              </a:lnSpc>
              <a:spcBef>
                <a:spcPct val="0"/>
              </a:spcBef>
            </a:pPr>
            <a:r>
              <a:rPr lang="en-US" sz="14400" dirty="0">
                <a:solidFill>
                  <a:srgbClr val="FFFFFF"/>
                </a:solidFill>
                <a:latin typeface="TAN Nightingale"/>
              </a:rPr>
              <a:t>Query 16</a:t>
            </a:r>
          </a:p>
        </p:txBody>
      </p:sp>
      <p:sp>
        <p:nvSpPr>
          <p:cNvPr id="5" name="TextBox 5"/>
          <p:cNvSpPr txBox="1"/>
          <p:nvPr/>
        </p:nvSpPr>
        <p:spPr>
          <a:xfrm>
            <a:off x="1343667" y="5829300"/>
            <a:ext cx="15801333" cy="461537"/>
          </a:xfrm>
          <a:prstGeom prst="rect">
            <a:avLst/>
          </a:prstGeom>
        </p:spPr>
        <p:txBody>
          <a:bodyPr wrap="square" lIns="0" tIns="0" rIns="0" bIns="0" rtlCol="0" anchor="t">
            <a:spAutoFit/>
          </a:bodyPr>
          <a:lstStyle/>
          <a:p>
            <a:pPr>
              <a:lnSpc>
                <a:spcPts val="3919"/>
              </a:lnSpc>
            </a:pPr>
            <a:r>
              <a:rPr lang="en-US" sz="2799" dirty="0">
                <a:solidFill>
                  <a:srgbClr val="FFFFFF"/>
                </a:solidFill>
                <a:latin typeface="Gordita"/>
              </a:rPr>
              <a:t>Retrieves All places, whether they have an event or not, note: Run everything before # 1st</a:t>
            </a:r>
          </a:p>
        </p:txBody>
      </p:sp>
      <p:grpSp>
        <p:nvGrpSpPr>
          <p:cNvPr id="7" name="Group 7"/>
          <p:cNvGrpSpPr/>
          <p:nvPr/>
        </p:nvGrpSpPr>
        <p:grpSpPr>
          <a:xfrm>
            <a:off x="10820400" y="876300"/>
            <a:ext cx="1870567" cy="1870567"/>
            <a:chOff x="0" y="0"/>
            <a:chExt cx="2494090" cy="2494090"/>
          </a:xfrm>
        </p:grpSpPr>
        <p:grpSp>
          <p:nvGrpSpPr>
            <p:cNvPr id="8" name="Group 8"/>
            <p:cNvGrpSpPr/>
            <p:nvPr/>
          </p:nvGrpSpPr>
          <p:grpSpPr>
            <a:xfrm>
              <a:off x="0" y="0"/>
              <a:ext cx="2494090" cy="249409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A91F8"/>
                </a:solidFill>
                <a:prstDash val="solid"/>
                <a:miter/>
              </a:ln>
            </p:spPr>
            <p:txBody>
              <a:bodyPr/>
              <a:lstStyle/>
              <a:p>
                <a:endParaRPr 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1" name="AutoShape 11"/>
            <p:cNvSpPr/>
            <p:nvPr/>
          </p:nvSpPr>
          <p:spPr>
            <a:xfrm>
              <a:off x="617743" y="617743"/>
              <a:ext cx="1257488" cy="1257488"/>
            </a:xfrm>
            <a:prstGeom prst="line">
              <a:avLst/>
            </a:prstGeom>
            <a:ln w="46187" cap="flat">
              <a:solidFill>
                <a:srgbClr val="CA91F8"/>
              </a:solidFill>
              <a:prstDash val="solid"/>
              <a:headEnd type="none" w="sm" len="sm"/>
              <a:tailEnd type="none" w="sm" len="sm"/>
            </a:ln>
          </p:spPr>
          <p:txBody>
            <a:bodyPr/>
            <a:lstStyle/>
            <a:p>
              <a:endParaRPr lang="en-US" dirty="0"/>
            </a:p>
          </p:txBody>
        </p:sp>
        <p:sp>
          <p:nvSpPr>
            <p:cNvPr id="12" name="AutoShape 12"/>
            <p:cNvSpPr/>
            <p:nvPr/>
          </p:nvSpPr>
          <p:spPr>
            <a:xfrm>
              <a:off x="1056427" y="1869583"/>
              <a:ext cx="832442" cy="0"/>
            </a:xfrm>
            <a:prstGeom prst="line">
              <a:avLst/>
            </a:prstGeom>
            <a:ln w="46187" cap="flat">
              <a:solidFill>
                <a:srgbClr val="CA91F8"/>
              </a:solidFill>
              <a:prstDash val="solid"/>
              <a:headEnd type="none" w="sm" len="sm"/>
              <a:tailEnd type="none" w="sm" len="sm"/>
            </a:ln>
          </p:spPr>
          <p:txBody>
            <a:bodyPr/>
            <a:lstStyle/>
            <a:p>
              <a:endParaRPr lang="en-US"/>
            </a:p>
          </p:txBody>
        </p:sp>
        <p:sp>
          <p:nvSpPr>
            <p:cNvPr id="13" name="AutoShape 13"/>
            <p:cNvSpPr/>
            <p:nvPr/>
          </p:nvSpPr>
          <p:spPr>
            <a:xfrm flipV="1">
              <a:off x="1869583" y="1015750"/>
              <a:ext cx="0" cy="832442"/>
            </a:xfrm>
            <a:prstGeom prst="line">
              <a:avLst/>
            </a:prstGeom>
            <a:ln w="46187" cap="flat">
              <a:solidFill>
                <a:srgbClr val="CA91F8"/>
              </a:solidFill>
              <a:prstDash val="solid"/>
              <a:headEnd type="none" w="sm" len="sm"/>
              <a:tailEnd type="none" w="sm" len="sm"/>
            </a:ln>
          </p:spPr>
          <p:txBody>
            <a:bodyPr/>
            <a:lstStyle/>
            <a:p>
              <a:endParaRPr lang="en-US"/>
            </a:p>
          </p:txBody>
        </p:sp>
      </p:grpSp>
      <p:sp>
        <p:nvSpPr>
          <p:cNvPr id="14" name="TextBox 18">
            <a:extLst>
              <a:ext uri="{FF2B5EF4-FFF2-40B4-BE49-F238E27FC236}">
                <a16:creationId xmlns:a16="http://schemas.microsoft.com/office/drawing/2014/main" id="{EABACB7F-877E-153F-8876-A252FB8C879F}"/>
              </a:ext>
            </a:extLst>
          </p:cNvPr>
          <p:cNvSpPr txBox="1"/>
          <p:nvPr/>
        </p:nvSpPr>
        <p:spPr>
          <a:xfrm>
            <a:off x="309339" y="195477"/>
            <a:ext cx="3810967" cy="240665"/>
          </a:xfrm>
          <a:prstGeom prst="rect">
            <a:avLst/>
          </a:prstGeom>
        </p:spPr>
        <p:txBody>
          <a:bodyPr lIns="0" tIns="0" rIns="0" bIns="0" rtlCol="0" anchor="t">
            <a:spAutoFit/>
          </a:bodyPr>
          <a:lstStyle/>
          <a:p>
            <a:pPr>
              <a:lnSpc>
                <a:spcPts val="1960"/>
              </a:lnSpc>
              <a:spcBef>
                <a:spcPct val="0"/>
              </a:spcBef>
            </a:pPr>
            <a:r>
              <a:rPr lang="en-US" sz="1400" dirty="0">
                <a:solidFill>
                  <a:srgbClr val="F2FC75"/>
                </a:solidFill>
                <a:latin typeface="Gordita"/>
              </a:rPr>
              <a:t>COMP207 Project</a:t>
            </a:r>
          </a:p>
        </p:txBody>
      </p:sp>
      <p:pic>
        <p:nvPicPr>
          <p:cNvPr id="3" name="Picture 2">
            <a:extLst>
              <a:ext uri="{FF2B5EF4-FFF2-40B4-BE49-F238E27FC236}">
                <a16:creationId xmlns:a16="http://schemas.microsoft.com/office/drawing/2014/main" id="{57A00B86-B7D1-8129-06D8-E6D767C8AA67}"/>
              </a:ext>
            </a:extLst>
          </p:cNvPr>
          <p:cNvPicPr>
            <a:picLocks noChangeAspect="1"/>
          </p:cNvPicPr>
          <p:nvPr/>
        </p:nvPicPr>
        <p:blipFill>
          <a:blip r:embed="rId2"/>
          <a:stretch>
            <a:fillRect/>
          </a:stretch>
        </p:blipFill>
        <p:spPr>
          <a:xfrm>
            <a:off x="1331861" y="3583862"/>
            <a:ext cx="8610468" cy="2093038"/>
          </a:xfrm>
          <a:prstGeom prst="rect">
            <a:avLst/>
          </a:prstGeom>
        </p:spPr>
      </p:pic>
      <p:pic>
        <p:nvPicPr>
          <p:cNvPr id="16" name="Picture 15">
            <a:extLst>
              <a:ext uri="{FF2B5EF4-FFF2-40B4-BE49-F238E27FC236}">
                <a16:creationId xmlns:a16="http://schemas.microsoft.com/office/drawing/2014/main" id="{4E9FAAD2-6CF5-9669-9834-E97F9E6325D7}"/>
              </a:ext>
            </a:extLst>
          </p:cNvPr>
          <p:cNvPicPr>
            <a:picLocks noChangeAspect="1"/>
          </p:cNvPicPr>
          <p:nvPr/>
        </p:nvPicPr>
        <p:blipFill>
          <a:blip r:embed="rId3"/>
          <a:stretch>
            <a:fillRect/>
          </a:stretch>
        </p:blipFill>
        <p:spPr>
          <a:xfrm>
            <a:off x="1331861" y="6443237"/>
            <a:ext cx="6059539" cy="3570629"/>
          </a:xfrm>
          <a:prstGeom prst="rect">
            <a:avLst/>
          </a:prstGeom>
        </p:spPr>
      </p:pic>
    </p:spTree>
    <p:extLst>
      <p:ext uri="{BB962C8B-B14F-4D97-AF65-F5344CB8AC3E}">
        <p14:creationId xmlns:p14="http://schemas.microsoft.com/office/powerpoint/2010/main" val="4155411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4" name="TextBox 4"/>
          <p:cNvSpPr txBox="1"/>
          <p:nvPr/>
        </p:nvSpPr>
        <p:spPr>
          <a:xfrm>
            <a:off x="1028700" y="1082703"/>
            <a:ext cx="16230600" cy="2218556"/>
          </a:xfrm>
          <a:prstGeom prst="rect">
            <a:avLst/>
          </a:prstGeom>
        </p:spPr>
        <p:txBody>
          <a:bodyPr lIns="0" tIns="0" rIns="0" bIns="0" rtlCol="0" anchor="t">
            <a:spAutoFit/>
          </a:bodyPr>
          <a:lstStyle/>
          <a:p>
            <a:pPr marL="0" lvl="0" indent="0">
              <a:lnSpc>
                <a:spcPts val="17280"/>
              </a:lnSpc>
              <a:spcBef>
                <a:spcPct val="0"/>
              </a:spcBef>
            </a:pPr>
            <a:r>
              <a:rPr lang="en-US" sz="14400" dirty="0">
                <a:solidFill>
                  <a:srgbClr val="FFFFFF"/>
                </a:solidFill>
                <a:latin typeface="TAN Nightingale"/>
              </a:rPr>
              <a:t>Query 17</a:t>
            </a:r>
          </a:p>
        </p:txBody>
      </p:sp>
      <p:sp>
        <p:nvSpPr>
          <p:cNvPr id="5" name="TextBox 5"/>
          <p:cNvSpPr txBox="1"/>
          <p:nvPr/>
        </p:nvSpPr>
        <p:spPr>
          <a:xfrm>
            <a:off x="1315762" y="6815563"/>
            <a:ext cx="15624275" cy="461537"/>
          </a:xfrm>
          <a:prstGeom prst="rect">
            <a:avLst/>
          </a:prstGeom>
        </p:spPr>
        <p:txBody>
          <a:bodyPr lIns="0" tIns="0" rIns="0" bIns="0" rtlCol="0" anchor="t">
            <a:spAutoFit/>
          </a:bodyPr>
          <a:lstStyle/>
          <a:p>
            <a:pPr>
              <a:lnSpc>
                <a:spcPts val="3919"/>
              </a:lnSpc>
            </a:pPr>
            <a:r>
              <a:rPr lang="en-US" sz="2799" dirty="0">
                <a:solidFill>
                  <a:srgbClr val="FFFFFF"/>
                </a:solidFill>
                <a:latin typeface="Gordita"/>
              </a:rPr>
              <a:t>Retrieves an order from different caterings and of different types of food/drink</a:t>
            </a:r>
          </a:p>
        </p:txBody>
      </p:sp>
      <p:grpSp>
        <p:nvGrpSpPr>
          <p:cNvPr id="7" name="Group 7"/>
          <p:cNvGrpSpPr/>
          <p:nvPr/>
        </p:nvGrpSpPr>
        <p:grpSpPr>
          <a:xfrm>
            <a:off x="10820400" y="876300"/>
            <a:ext cx="1870567" cy="1870567"/>
            <a:chOff x="0" y="0"/>
            <a:chExt cx="2494090" cy="2494090"/>
          </a:xfrm>
        </p:grpSpPr>
        <p:grpSp>
          <p:nvGrpSpPr>
            <p:cNvPr id="8" name="Group 8"/>
            <p:cNvGrpSpPr/>
            <p:nvPr/>
          </p:nvGrpSpPr>
          <p:grpSpPr>
            <a:xfrm>
              <a:off x="0" y="0"/>
              <a:ext cx="2494090" cy="249409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A91F8"/>
                </a:solidFill>
                <a:prstDash val="solid"/>
                <a:miter/>
              </a:ln>
            </p:spPr>
            <p:txBody>
              <a:bodyPr/>
              <a:lstStyle/>
              <a:p>
                <a:endParaRPr 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1" name="AutoShape 11"/>
            <p:cNvSpPr/>
            <p:nvPr/>
          </p:nvSpPr>
          <p:spPr>
            <a:xfrm>
              <a:off x="617743" y="617743"/>
              <a:ext cx="1257488" cy="1257488"/>
            </a:xfrm>
            <a:prstGeom prst="line">
              <a:avLst/>
            </a:prstGeom>
            <a:ln w="46187" cap="flat">
              <a:solidFill>
                <a:srgbClr val="CA91F8"/>
              </a:solidFill>
              <a:prstDash val="solid"/>
              <a:headEnd type="none" w="sm" len="sm"/>
              <a:tailEnd type="none" w="sm" len="sm"/>
            </a:ln>
          </p:spPr>
          <p:txBody>
            <a:bodyPr/>
            <a:lstStyle/>
            <a:p>
              <a:endParaRPr lang="en-US" dirty="0"/>
            </a:p>
          </p:txBody>
        </p:sp>
        <p:sp>
          <p:nvSpPr>
            <p:cNvPr id="12" name="AutoShape 12"/>
            <p:cNvSpPr/>
            <p:nvPr/>
          </p:nvSpPr>
          <p:spPr>
            <a:xfrm>
              <a:off x="1056427" y="1869583"/>
              <a:ext cx="832442" cy="0"/>
            </a:xfrm>
            <a:prstGeom prst="line">
              <a:avLst/>
            </a:prstGeom>
            <a:ln w="46187" cap="flat">
              <a:solidFill>
                <a:srgbClr val="CA91F8"/>
              </a:solidFill>
              <a:prstDash val="solid"/>
              <a:headEnd type="none" w="sm" len="sm"/>
              <a:tailEnd type="none" w="sm" len="sm"/>
            </a:ln>
          </p:spPr>
          <p:txBody>
            <a:bodyPr/>
            <a:lstStyle/>
            <a:p>
              <a:endParaRPr lang="en-US"/>
            </a:p>
          </p:txBody>
        </p:sp>
        <p:sp>
          <p:nvSpPr>
            <p:cNvPr id="13" name="AutoShape 13"/>
            <p:cNvSpPr/>
            <p:nvPr/>
          </p:nvSpPr>
          <p:spPr>
            <a:xfrm flipV="1">
              <a:off x="1869583" y="1015750"/>
              <a:ext cx="0" cy="832442"/>
            </a:xfrm>
            <a:prstGeom prst="line">
              <a:avLst/>
            </a:prstGeom>
            <a:ln w="46187" cap="flat">
              <a:solidFill>
                <a:srgbClr val="CA91F8"/>
              </a:solidFill>
              <a:prstDash val="solid"/>
              <a:headEnd type="none" w="sm" len="sm"/>
              <a:tailEnd type="none" w="sm" len="sm"/>
            </a:ln>
          </p:spPr>
          <p:txBody>
            <a:bodyPr/>
            <a:lstStyle/>
            <a:p>
              <a:endParaRPr lang="en-US"/>
            </a:p>
          </p:txBody>
        </p:sp>
      </p:grpSp>
      <p:sp>
        <p:nvSpPr>
          <p:cNvPr id="14" name="TextBox 18">
            <a:extLst>
              <a:ext uri="{FF2B5EF4-FFF2-40B4-BE49-F238E27FC236}">
                <a16:creationId xmlns:a16="http://schemas.microsoft.com/office/drawing/2014/main" id="{EABACB7F-877E-153F-8876-A252FB8C879F}"/>
              </a:ext>
            </a:extLst>
          </p:cNvPr>
          <p:cNvSpPr txBox="1"/>
          <p:nvPr/>
        </p:nvSpPr>
        <p:spPr>
          <a:xfrm>
            <a:off x="309339" y="195477"/>
            <a:ext cx="3810967" cy="240665"/>
          </a:xfrm>
          <a:prstGeom prst="rect">
            <a:avLst/>
          </a:prstGeom>
        </p:spPr>
        <p:txBody>
          <a:bodyPr lIns="0" tIns="0" rIns="0" bIns="0" rtlCol="0" anchor="t">
            <a:spAutoFit/>
          </a:bodyPr>
          <a:lstStyle/>
          <a:p>
            <a:pPr>
              <a:lnSpc>
                <a:spcPts val="1960"/>
              </a:lnSpc>
              <a:spcBef>
                <a:spcPct val="0"/>
              </a:spcBef>
            </a:pPr>
            <a:r>
              <a:rPr lang="en-US" sz="1400" dirty="0">
                <a:solidFill>
                  <a:srgbClr val="F2FC75"/>
                </a:solidFill>
                <a:latin typeface="Gordita"/>
              </a:rPr>
              <a:t>COMP207 Project</a:t>
            </a:r>
          </a:p>
        </p:txBody>
      </p:sp>
      <p:pic>
        <p:nvPicPr>
          <p:cNvPr id="3" name="Picture 2">
            <a:extLst>
              <a:ext uri="{FF2B5EF4-FFF2-40B4-BE49-F238E27FC236}">
                <a16:creationId xmlns:a16="http://schemas.microsoft.com/office/drawing/2014/main" id="{CC0CFEFA-6CFA-160E-DFF0-66336B9D8FBC}"/>
              </a:ext>
            </a:extLst>
          </p:cNvPr>
          <p:cNvPicPr>
            <a:picLocks noChangeAspect="1"/>
          </p:cNvPicPr>
          <p:nvPr/>
        </p:nvPicPr>
        <p:blipFill>
          <a:blip r:embed="rId2"/>
          <a:stretch>
            <a:fillRect/>
          </a:stretch>
        </p:blipFill>
        <p:spPr>
          <a:xfrm>
            <a:off x="1315762" y="3550472"/>
            <a:ext cx="13824418" cy="2964628"/>
          </a:xfrm>
          <a:prstGeom prst="rect">
            <a:avLst/>
          </a:prstGeom>
        </p:spPr>
      </p:pic>
      <p:pic>
        <p:nvPicPr>
          <p:cNvPr id="16" name="Picture 15">
            <a:extLst>
              <a:ext uri="{FF2B5EF4-FFF2-40B4-BE49-F238E27FC236}">
                <a16:creationId xmlns:a16="http://schemas.microsoft.com/office/drawing/2014/main" id="{9AC987E5-452B-4577-156B-E841D6FBE4CB}"/>
              </a:ext>
            </a:extLst>
          </p:cNvPr>
          <p:cNvPicPr>
            <a:picLocks noChangeAspect="1"/>
          </p:cNvPicPr>
          <p:nvPr/>
        </p:nvPicPr>
        <p:blipFill>
          <a:blip r:embed="rId3"/>
          <a:stretch>
            <a:fillRect/>
          </a:stretch>
        </p:blipFill>
        <p:spPr>
          <a:xfrm>
            <a:off x="1315762" y="7577562"/>
            <a:ext cx="6805038" cy="1756937"/>
          </a:xfrm>
          <a:prstGeom prst="rect">
            <a:avLst/>
          </a:prstGeom>
        </p:spPr>
      </p:pic>
    </p:spTree>
    <p:extLst>
      <p:ext uri="{BB962C8B-B14F-4D97-AF65-F5344CB8AC3E}">
        <p14:creationId xmlns:p14="http://schemas.microsoft.com/office/powerpoint/2010/main" val="1106468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4" name="TextBox 4"/>
          <p:cNvSpPr txBox="1"/>
          <p:nvPr/>
        </p:nvSpPr>
        <p:spPr>
          <a:xfrm>
            <a:off x="1028700" y="1082703"/>
            <a:ext cx="16230600" cy="2218556"/>
          </a:xfrm>
          <a:prstGeom prst="rect">
            <a:avLst/>
          </a:prstGeom>
        </p:spPr>
        <p:txBody>
          <a:bodyPr lIns="0" tIns="0" rIns="0" bIns="0" rtlCol="0" anchor="t">
            <a:spAutoFit/>
          </a:bodyPr>
          <a:lstStyle/>
          <a:p>
            <a:pPr marL="0" lvl="0" indent="0">
              <a:lnSpc>
                <a:spcPts val="17280"/>
              </a:lnSpc>
              <a:spcBef>
                <a:spcPct val="0"/>
              </a:spcBef>
            </a:pPr>
            <a:r>
              <a:rPr lang="en-US" sz="14400" dirty="0">
                <a:solidFill>
                  <a:srgbClr val="FFFFFF"/>
                </a:solidFill>
                <a:latin typeface="TAN Nightingale"/>
              </a:rPr>
              <a:t>Query 18</a:t>
            </a:r>
          </a:p>
        </p:txBody>
      </p:sp>
      <p:sp>
        <p:nvSpPr>
          <p:cNvPr id="5" name="TextBox 5"/>
          <p:cNvSpPr txBox="1"/>
          <p:nvPr/>
        </p:nvSpPr>
        <p:spPr>
          <a:xfrm>
            <a:off x="1331861" y="5619015"/>
            <a:ext cx="15624275" cy="461537"/>
          </a:xfrm>
          <a:prstGeom prst="rect">
            <a:avLst/>
          </a:prstGeom>
        </p:spPr>
        <p:txBody>
          <a:bodyPr lIns="0" tIns="0" rIns="0" bIns="0" rtlCol="0" anchor="t">
            <a:spAutoFit/>
          </a:bodyPr>
          <a:lstStyle/>
          <a:p>
            <a:pPr>
              <a:lnSpc>
                <a:spcPts val="3919"/>
              </a:lnSpc>
            </a:pPr>
            <a:r>
              <a:rPr lang="en-US" sz="2799" dirty="0">
                <a:solidFill>
                  <a:srgbClr val="FFFFFF"/>
                </a:solidFill>
                <a:latin typeface="Gordita"/>
              </a:rPr>
              <a:t>Retrieves Event data for events sponsored by a sponsor whose name begins with N</a:t>
            </a:r>
          </a:p>
        </p:txBody>
      </p:sp>
      <p:grpSp>
        <p:nvGrpSpPr>
          <p:cNvPr id="7" name="Group 7"/>
          <p:cNvGrpSpPr/>
          <p:nvPr/>
        </p:nvGrpSpPr>
        <p:grpSpPr>
          <a:xfrm>
            <a:off x="10820400" y="876300"/>
            <a:ext cx="1870567" cy="1870567"/>
            <a:chOff x="0" y="0"/>
            <a:chExt cx="2494090" cy="2494090"/>
          </a:xfrm>
        </p:grpSpPr>
        <p:grpSp>
          <p:nvGrpSpPr>
            <p:cNvPr id="8" name="Group 8"/>
            <p:cNvGrpSpPr/>
            <p:nvPr/>
          </p:nvGrpSpPr>
          <p:grpSpPr>
            <a:xfrm>
              <a:off x="0" y="0"/>
              <a:ext cx="2494090" cy="249409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A91F8"/>
                </a:solidFill>
                <a:prstDash val="solid"/>
                <a:miter/>
              </a:ln>
            </p:spPr>
            <p:txBody>
              <a:bodyPr/>
              <a:lstStyle/>
              <a:p>
                <a:endParaRPr 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1" name="AutoShape 11"/>
            <p:cNvSpPr/>
            <p:nvPr/>
          </p:nvSpPr>
          <p:spPr>
            <a:xfrm>
              <a:off x="617743" y="617743"/>
              <a:ext cx="1257488" cy="1257488"/>
            </a:xfrm>
            <a:prstGeom prst="line">
              <a:avLst/>
            </a:prstGeom>
            <a:ln w="46187" cap="flat">
              <a:solidFill>
                <a:srgbClr val="CA91F8"/>
              </a:solidFill>
              <a:prstDash val="solid"/>
              <a:headEnd type="none" w="sm" len="sm"/>
              <a:tailEnd type="none" w="sm" len="sm"/>
            </a:ln>
          </p:spPr>
          <p:txBody>
            <a:bodyPr/>
            <a:lstStyle/>
            <a:p>
              <a:endParaRPr lang="en-US" dirty="0"/>
            </a:p>
          </p:txBody>
        </p:sp>
        <p:sp>
          <p:nvSpPr>
            <p:cNvPr id="12" name="AutoShape 12"/>
            <p:cNvSpPr/>
            <p:nvPr/>
          </p:nvSpPr>
          <p:spPr>
            <a:xfrm>
              <a:off x="1056427" y="1869583"/>
              <a:ext cx="832442" cy="0"/>
            </a:xfrm>
            <a:prstGeom prst="line">
              <a:avLst/>
            </a:prstGeom>
            <a:ln w="46187" cap="flat">
              <a:solidFill>
                <a:srgbClr val="CA91F8"/>
              </a:solidFill>
              <a:prstDash val="solid"/>
              <a:headEnd type="none" w="sm" len="sm"/>
              <a:tailEnd type="none" w="sm" len="sm"/>
            </a:ln>
          </p:spPr>
          <p:txBody>
            <a:bodyPr/>
            <a:lstStyle/>
            <a:p>
              <a:endParaRPr lang="en-US"/>
            </a:p>
          </p:txBody>
        </p:sp>
        <p:sp>
          <p:nvSpPr>
            <p:cNvPr id="13" name="AutoShape 13"/>
            <p:cNvSpPr/>
            <p:nvPr/>
          </p:nvSpPr>
          <p:spPr>
            <a:xfrm flipV="1">
              <a:off x="1869583" y="1015750"/>
              <a:ext cx="0" cy="832442"/>
            </a:xfrm>
            <a:prstGeom prst="line">
              <a:avLst/>
            </a:prstGeom>
            <a:ln w="46187" cap="flat">
              <a:solidFill>
                <a:srgbClr val="CA91F8"/>
              </a:solidFill>
              <a:prstDash val="solid"/>
              <a:headEnd type="none" w="sm" len="sm"/>
              <a:tailEnd type="none" w="sm" len="sm"/>
            </a:ln>
          </p:spPr>
          <p:txBody>
            <a:bodyPr/>
            <a:lstStyle/>
            <a:p>
              <a:endParaRPr lang="en-US"/>
            </a:p>
          </p:txBody>
        </p:sp>
      </p:grpSp>
      <p:sp>
        <p:nvSpPr>
          <p:cNvPr id="14" name="TextBox 18">
            <a:extLst>
              <a:ext uri="{FF2B5EF4-FFF2-40B4-BE49-F238E27FC236}">
                <a16:creationId xmlns:a16="http://schemas.microsoft.com/office/drawing/2014/main" id="{EABACB7F-877E-153F-8876-A252FB8C879F}"/>
              </a:ext>
            </a:extLst>
          </p:cNvPr>
          <p:cNvSpPr txBox="1"/>
          <p:nvPr/>
        </p:nvSpPr>
        <p:spPr>
          <a:xfrm>
            <a:off x="309339" y="195477"/>
            <a:ext cx="3810967" cy="240665"/>
          </a:xfrm>
          <a:prstGeom prst="rect">
            <a:avLst/>
          </a:prstGeom>
        </p:spPr>
        <p:txBody>
          <a:bodyPr lIns="0" tIns="0" rIns="0" bIns="0" rtlCol="0" anchor="t">
            <a:spAutoFit/>
          </a:bodyPr>
          <a:lstStyle/>
          <a:p>
            <a:pPr>
              <a:lnSpc>
                <a:spcPts val="1960"/>
              </a:lnSpc>
              <a:spcBef>
                <a:spcPct val="0"/>
              </a:spcBef>
            </a:pPr>
            <a:r>
              <a:rPr lang="en-US" sz="1400" dirty="0">
                <a:solidFill>
                  <a:srgbClr val="F2FC75"/>
                </a:solidFill>
                <a:latin typeface="Gordita"/>
              </a:rPr>
              <a:t>COMP207 Project</a:t>
            </a:r>
          </a:p>
        </p:txBody>
      </p:sp>
      <p:pic>
        <p:nvPicPr>
          <p:cNvPr id="3" name="Picture 2">
            <a:extLst>
              <a:ext uri="{FF2B5EF4-FFF2-40B4-BE49-F238E27FC236}">
                <a16:creationId xmlns:a16="http://schemas.microsoft.com/office/drawing/2014/main" id="{720606E1-A870-129F-E9C1-D43DC0C18A6A}"/>
              </a:ext>
            </a:extLst>
          </p:cNvPr>
          <p:cNvPicPr>
            <a:picLocks noChangeAspect="1"/>
          </p:cNvPicPr>
          <p:nvPr/>
        </p:nvPicPr>
        <p:blipFill>
          <a:blip r:embed="rId2"/>
          <a:stretch>
            <a:fillRect/>
          </a:stretch>
        </p:blipFill>
        <p:spPr>
          <a:xfrm>
            <a:off x="1331861" y="3771900"/>
            <a:ext cx="10281006" cy="1480042"/>
          </a:xfrm>
          <a:prstGeom prst="rect">
            <a:avLst/>
          </a:prstGeom>
        </p:spPr>
      </p:pic>
      <p:pic>
        <p:nvPicPr>
          <p:cNvPr id="16" name="Picture 15">
            <a:extLst>
              <a:ext uri="{FF2B5EF4-FFF2-40B4-BE49-F238E27FC236}">
                <a16:creationId xmlns:a16="http://schemas.microsoft.com/office/drawing/2014/main" id="{E9BB89DA-588E-DAC6-1A7D-A6F1A2CE80E9}"/>
              </a:ext>
            </a:extLst>
          </p:cNvPr>
          <p:cNvPicPr>
            <a:picLocks noChangeAspect="1"/>
          </p:cNvPicPr>
          <p:nvPr/>
        </p:nvPicPr>
        <p:blipFill>
          <a:blip r:embed="rId3"/>
          <a:stretch>
            <a:fillRect/>
          </a:stretch>
        </p:blipFill>
        <p:spPr>
          <a:xfrm>
            <a:off x="1331861" y="6438900"/>
            <a:ext cx="8537371" cy="1491554"/>
          </a:xfrm>
          <a:prstGeom prst="rect">
            <a:avLst/>
          </a:prstGeom>
        </p:spPr>
      </p:pic>
    </p:spTree>
    <p:extLst>
      <p:ext uri="{BB962C8B-B14F-4D97-AF65-F5344CB8AC3E}">
        <p14:creationId xmlns:p14="http://schemas.microsoft.com/office/powerpoint/2010/main" val="24920932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4" name="TextBox 4"/>
          <p:cNvSpPr txBox="1"/>
          <p:nvPr/>
        </p:nvSpPr>
        <p:spPr>
          <a:xfrm>
            <a:off x="1028700" y="1082703"/>
            <a:ext cx="16230600" cy="2218556"/>
          </a:xfrm>
          <a:prstGeom prst="rect">
            <a:avLst/>
          </a:prstGeom>
        </p:spPr>
        <p:txBody>
          <a:bodyPr lIns="0" tIns="0" rIns="0" bIns="0" rtlCol="0" anchor="t">
            <a:spAutoFit/>
          </a:bodyPr>
          <a:lstStyle/>
          <a:p>
            <a:pPr marL="0" lvl="0" indent="0">
              <a:lnSpc>
                <a:spcPts val="17280"/>
              </a:lnSpc>
              <a:spcBef>
                <a:spcPct val="0"/>
              </a:spcBef>
            </a:pPr>
            <a:r>
              <a:rPr lang="en-US" sz="14400" dirty="0">
                <a:solidFill>
                  <a:srgbClr val="FFFFFF"/>
                </a:solidFill>
                <a:latin typeface="TAN Nightingale"/>
              </a:rPr>
              <a:t>Query 19</a:t>
            </a:r>
          </a:p>
        </p:txBody>
      </p:sp>
      <p:sp>
        <p:nvSpPr>
          <p:cNvPr id="5" name="TextBox 5"/>
          <p:cNvSpPr txBox="1"/>
          <p:nvPr/>
        </p:nvSpPr>
        <p:spPr>
          <a:xfrm>
            <a:off x="1219200" y="5987603"/>
            <a:ext cx="15624275" cy="461537"/>
          </a:xfrm>
          <a:prstGeom prst="rect">
            <a:avLst/>
          </a:prstGeom>
        </p:spPr>
        <p:txBody>
          <a:bodyPr lIns="0" tIns="0" rIns="0" bIns="0" rtlCol="0" anchor="t">
            <a:spAutoFit/>
          </a:bodyPr>
          <a:lstStyle/>
          <a:p>
            <a:pPr>
              <a:lnSpc>
                <a:spcPts val="3919"/>
              </a:lnSpc>
            </a:pPr>
            <a:r>
              <a:rPr lang="en-US" sz="2799" dirty="0">
                <a:solidFill>
                  <a:srgbClr val="FFFFFF"/>
                </a:solidFill>
                <a:latin typeface="Gordita"/>
              </a:rPr>
              <a:t>Retrieves number of Female and Male Players (non pro)</a:t>
            </a:r>
          </a:p>
        </p:txBody>
      </p:sp>
      <p:grpSp>
        <p:nvGrpSpPr>
          <p:cNvPr id="7" name="Group 7"/>
          <p:cNvGrpSpPr/>
          <p:nvPr/>
        </p:nvGrpSpPr>
        <p:grpSpPr>
          <a:xfrm>
            <a:off x="11887200" y="876300"/>
            <a:ext cx="1870567" cy="1870567"/>
            <a:chOff x="0" y="0"/>
            <a:chExt cx="2494090" cy="2494090"/>
          </a:xfrm>
        </p:grpSpPr>
        <p:grpSp>
          <p:nvGrpSpPr>
            <p:cNvPr id="8" name="Group 8"/>
            <p:cNvGrpSpPr/>
            <p:nvPr/>
          </p:nvGrpSpPr>
          <p:grpSpPr>
            <a:xfrm>
              <a:off x="0" y="0"/>
              <a:ext cx="2494090" cy="249409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A91F8"/>
                </a:solidFill>
                <a:prstDash val="solid"/>
                <a:miter/>
              </a:ln>
            </p:spPr>
            <p:txBody>
              <a:bodyPr/>
              <a:lstStyle/>
              <a:p>
                <a:endParaRPr 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1" name="AutoShape 11"/>
            <p:cNvSpPr/>
            <p:nvPr/>
          </p:nvSpPr>
          <p:spPr>
            <a:xfrm>
              <a:off x="617743" y="617743"/>
              <a:ext cx="1257488" cy="1257488"/>
            </a:xfrm>
            <a:prstGeom prst="line">
              <a:avLst/>
            </a:prstGeom>
            <a:ln w="46187" cap="flat">
              <a:solidFill>
                <a:srgbClr val="CA91F8"/>
              </a:solidFill>
              <a:prstDash val="solid"/>
              <a:headEnd type="none" w="sm" len="sm"/>
              <a:tailEnd type="none" w="sm" len="sm"/>
            </a:ln>
          </p:spPr>
          <p:txBody>
            <a:bodyPr/>
            <a:lstStyle/>
            <a:p>
              <a:endParaRPr lang="en-US" dirty="0"/>
            </a:p>
          </p:txBody>
        </p:sp>
        <p:sp>
          <p:nvSpPr>
            <p:cNvPr id="12" name="AutoShape 12"/>
            <p:cNvSpPr/>
            <p:nvPr/>
          </p:nvSpPr>
          <p:spPr>
            <a:xfrm>
              <a:off x="1056427" y="1869583"/>
              <a:ext cx="832442" cy="0"/>
            </a:xfrm>
            <a:prstGeom prst="line">
              <a:avLst/>
            </a:prstGeom>
            <a:ln w="46187" cap="flat">
              <a:solidFill>
                <a:srgbClr val="CA91F8"/>
              </a:solidFill>
              <a:prstDash val="solid"/>
              <a:headEnd type="none" w="sm" len="sm"/>
              <a:tailEnd type="none" w="sm" len="sm"/>
            </a:ln>
          </p:spPr>
          <p:txBody>
            <a:bodyPr/>
            <a:lstStyle/>
            <a:p>
              <a:endParaRPr lang="en-US"/>
            </a:p>
          </p:txBody>
        </p:sp>
        <p:sp>
          <p:nvSpPr>
            <p:cNvPr id="13" name="AutoShape 13"/>
            <p:cNvSpPr/>
            <p:nvPr/>
          </p:nvSpPr>
          <p:spPr>
            <a:xfrm flipV="1">
              <a:off x="1869583" y="1015750"/>
              <a:ext cx="0" cy="832442"/>
            </a:xfrm>
            <a:prstGeom prst="line">
              <a:avLst/>
            </a:prstGeom>
            <a:ln w="46187" cap="flat">
              <a:solidFill>
                <a:srgbClr val="CA91F8"/>
              </a:solidFill>
              <a:prstDash val="solid"/>
              <a:headEnd type="none" w="sm" len="sm"/>
              <a:tailEnd type="none" w="sm" len="sm"/>
            </a:ln>
          </p:spPr>
          <p:txBody>
            <a:bodyPr/>
            <a:lstStyle/>
            <a:p>
              <a:endParaRPr lang="en-US"/>
            </a:p>
          </p:txBody>
        </p:sp>
      </p:grpSp>
      <p:sp>
        <p:nvSpPr>
          <p:cNvPr id="14" name="TextBox 18">
            <a:extLst>
              <a:ext uri="{FF2B5EF4-FFF2-40B4-BE49-F238E27FC236}">
                <a16:creationId xmlns:a16="http://schemas.microsoft.com/office/drawing/2014/main" id="{EABACB7F-877E-153F-8876-A252FB8C879F}"/>
              </a:ext>
            </a:extLst>
          </p:cNvPr>
          <p:cNvSpPr txBox="1"/>
          <p:nvPr/>
        </p:nvSpPr>
        <p:spPr>
          <a:xfrm>
            <a:off x="309339" y="195477"/>
            <a:ext cx="3810967" cy="240665"/>
          </a:xfrm>
          <a:prstGeom prst="rect">
            <a:avLst/>
          </a:prstGeom>
        </p:spPr>
        <p:txBody>
          <a:bodyPr lIns="0" tIns="0" rIns="0" bIns="0" rtlCol="0" anchor="t">
            <a:spAutoFit/>
          </a:bodyPr>
          <a:lstStyle/>
          <a:p>
            <a:pPr>
              <a:lnSpc>
                <a:spcPts val="1960"/>
              </a:lnSpc>
              <a:spcBef>
                <a:spcPct val="0"/>
              </a:spcBef>
            </a:pPr>
            <a:r>
              <a:rPr lang="en-US" sz="1400" dirty="0">
                <a:solidFill>
                  <a:srgbClr val="F2FC75"/>
                </a:solidFill>
                <a:latin typeface="Gordita"/>
              </a:rPr>
              <a:t>COMP207 Project</a:t>
            </a:r>
          </a:p>
        </p:txBody>
      </p:sp>
      <p:pic>
        <p:nvPicPr>
          <p:cNvPr id="3" name="Picture 2">
            <a:extLst>
              <a:ext uri="{FF2B5EF4-FFF2-40B4-BE49-F238E27FC236}">
                <a16:creationId xmlns:a16="http://schemas.microsoft.com/office/drawing/2014/main" id="{9B62D795-B775-7CB1-6211-E3FEB9B7918C}"/>
              </a:ext>
            </a:extLst>
          </p:cNvPr>
          <p:cNvPicPr>
            <a:picLocks noChangeAspect="1"/>
          </p:cNvPicPr>
          <p:nvPr/>
        </p:nvPicPr>
        <p:blipFill>
          <a:blip r:embed="rId2"/>
          <a:stretch>
            <a:fillRect/>
          </a:stretch>
        </p:blipFill>
        <p:spPr>
          <a:xfrm>
            <a:off x="1219200" y="3771900"/>
            <a:ext cx="10259704" cy="1790700"/>
          </a:xfrm>
          <a:prstGeom prst="rect">
            <a:avLst/>
          </a:prstGeom>
        </p:spPr>
      </p:pic>
      <p:pic>
        <p:nvPicPr>
          <p:cNvPr id="16" name="Picture 15">
            <a:extLst>
              <a:ext uri="{FF2B5EF4-FFF2-40B4-BE49-F238E27FC236}">
                <a16:creationId xmlns:a16="http://schemas.microsoft.com/office/drawing/2014/main" id="{D4F3C8C1-C014-D674-7C47-D25E7E448F71}"/>
              </a:ext>
            </a:extLst>
          </p:cNvPr>
          <p:cNvPicPr>
            <a:picLocks noChangeAspect="1"/>
          </p:cNvPicPr>
          <p:nvPr/>
        </p:nvPicPr>
        <p:blipFill>
          <a:blip r:embed="rId3"/>
          <a:stretch>
            <a:fillRect/>
          </a:stretch>
        </p:blipFill>
        <p:spPr>
          <a:xfrm>
            <a:off x="1219199" y="6862336"/>
            <a:ext cx="7061425" cy="1386607"/>
          </a:xfrm>
          <a:prstGeom prst="rect">
            <a:avLst/>
          </a:prstGeom>
        </p:spPr>
      </p:pic>
    </p:spTree>
    <p:extLst>
      <p:ext uri="{BB962C8B-B14F-4D97-AF65-F5344CB8AC3E}">
        <p14:creationId xmlns:p14="http://schemas.microsoft.com/office/powerpoint/2010/main" val="282061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4" name="TextBox 4"/>
          <p:cNvSpPr txBox="1"/>
          <p:nvPr/>
        </p:nvSpPr>
        <p:spPr>
          <a:xfrm>
            <a:off x="1028700" y="1082703"/>
            <a:ext cx="16230600" cy="2218556"/>
          </a:xfrm>
          <a:prstGeom prst="rect">
            <a:avLst/>
          </a:prstGeom>
        </p:spPr>
        <p:txBody>
          <a:bodyPr lIns="0" tIns="0" rIns="0" bIns="0" rtlCol="0" anchor="t">
            <a:spAutoFit/>
          </a:bodyPr>
          <a:lstStyle/>
          <a:p>
            <a:pPr marL="0" lvl="0" indent="0">
              <a:lnSpc>
                <a:spcPts val="17280"/>
              </a:lnSpc>
              <a:spcBef>
                <a:spcPct val="0"/>
              </a:spcBef>
            </a:pPr>
            <a:r>
              <a:rPr lang="en-US" sz="14400" dirty="0">
                <a:solidFill>
                  <a:srgbClr val="FFFFFF"/>
                </a:solidFill>
                <a:latin typeface="TAN Nightingale"/>
              </a:rPr>
              <a:t>Query 20</a:t>
            </a:r>
          </a:p>
        </p:txBody>
      </p:sp>
      <p:sp>
        <p:nvSpPr>
          <p:cNvPr id="5" name="TextBox 5"/>
          <p:cNvSpPr txBox="1"/>
          <p:nvPr/>
        </p:nvSpPr>
        <p:spPr>
          <a:xfrm>
            <a:off x="1043725" y="5639095"/>
            <a:ext cx="15624275" cy="461537"/>
          </a:xfrm>
          <a:prstGeom prst="rect">
            <a:avLst/>
          </a:prstGeom>
        </p:spPr>
        <p:txBody>
          <a:bodyPr lIns="0" tIns="0" rIns="0" bIns="0" rtlCol="0" anchor="t">
            <a:spAutoFit/>
          </a:bodyPr>
          <a:lstStyle/>
          <a:p>
            <a:pPr>
              <a:lnSpc>
                <a:spcPts val="3919"/>
              </a:lnSpc>
            </a:pPr>
            <a:r>
              <a:rPr lang="en-US" sz="2799" dirty="0">
                <a:solidFill>
                  <a:srgbClr val="FFFFFF"/>
                </a:solidFill>
                <a:latin typeface="Gordita"/>
              </a:rPr>
              <a:t>Retrieves Members living in a street called Talaat </a:t>
            </a:r>
            <a:r>
              <a:rPr lang="en-US" sz="2799" dirty="0" err="1">
                <a:solidFill>
                  <a:srgbClr val="FFFFFF"/>
                </a:solidFill>
                <a:latin typeface="Gordita"/>
              </a:rPr>
              <a:t>Harb</a:t>
            </a:r>
            <a:r>
              <a:rPr lang="en-US" sz="2799" dirty="0">
                <a:solidFill>
                  <a:srgbClr val="FFFFFF"/>
                </a:solidFill>
                <a:latin typeface="Gordita"/>
              </a:rPr>
              <a:t>, (2 streets with the same name)</a:t>
            </a:r>
          </a:p>
        </p:txBody>
      </p:sp>
      <p:grpSp>
        <p:nvGrpSpPr>
          <p:cNvPr id="7" name="Group 7"/>
          <p:cNvGrpSpPr/>
          <p:nvPr/>
        </p:nvGrpSpPr>
        <p:grpSpPr>
          <a:xfrm>
            <a:off x="11887200" y="876300"/>
            <a:ext cx="1870567" cy="1870567"/>
            <a:chOff x="0" y="0"/>
            <a:chExt cx="2494090" cy="2494090"/>
          </a:xfrm>
        </p:grpSpPr>
        <p:grpSp>
          <p:nvGrpSpPr>
            <p:cNvPr id="8" name="Group 8"/>
            <p:cNvGrpSpPr/>
            <p:nvPr/>
          </p:nvGrpSpPr>
          <p:grpSpPr>
            <a:xfrm>
              <a:off x="0" y="0"/>
              <a:ext cx="2494090" cy="249409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A91F8"/>
                </a:solidFill>
                <a:prstDash val="solid"/>
                <a:miter/>
              </a:ln>
            </p:spPr>
            <p:txBody>
              <a:bodyPr/>
              <a:lstStyle/>
              <a:p>
                <a:endParaRPr 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1" name="AutoShape 11"/>
            <p:cNvSpPr/>
            <p:nvPr/>
          </p:nvSpPr>
          <p:spPr>
            <a:xfrm>
              <a:off x="617743" y="617743"/>
              <a:ext cx="1257488" cy="1257488"/>
            </a:xfrm>
            <a:prstGeom prst="line">
              <a:avLst/>
            </a:prstGeom>
            <a:ln w="46187" cap="flat">
              <a:solidFill>
                <a:srgbClr val="CA91F8"/>
              </a:solidFill>
              <a:prstDash val="solid"/>
              <a:headEnd type="none" w="sm" len="sm"/>
              <a:tailEnd type="none" w="sm" len="sm"/>
            </a:ln>
          </p:spPr>
          <p:txBody>
            <a:bodyPr/>
            <a:lstStyle/>
            <a:p>
              <a:endParaRPr lang="en-US" dirty="0"/>
            </a:p>
          </p:txBody>
        </p:sp>
        <p:sp>
          <p:nvSpPr>
            <p:cNvPr id="12" name="AutoShape 12"/>
            <p:cNvSpPr/>
            <p:nvPr/>
          </p:nvSpPr>
          <p:spPr>
            <a:xfrm>
              <a:off x="1056427" y="1869583"/>
              <a:ext cx="832442" cy="0"/>
            </a:xfrm>
            <a:prstGeom prst="line">
              <a:avLst/>
            </a:prstGeom>
            <a:ln w="46187" cap="flat">
              <a:solidFill>
                <a:srgbClr val="CA91F8"/>
              </a:solidFill>
              <a:prstDash val="solid"/>
              <a:headEnd type="none" w="sm" len="sm"/>
              <a:tailEnd type="none" w="sm" len="sm"/>
            </a:ln>
          </p:spPr>
          <p:txBody>
            <a:bodyPr/>
            <a:lstStyle/>
            <a:p>
              <a:endParaRPr lang="en-US"/>
            </a:p>
          </p:txBody>
        </p:sp>
        <p:sp>
          <p:nvSpPr>
            <p:cNvPr id="13" name="AutoShape 13"/>
            <p:cNvSpPr/>
            <p:nvPr/>
          </p:nvSpPr>
          <p:spPr>
            <a:xfrm flipV="1">
              <a:off x="1869583" y="1015750"/>
              <a:ext cx="0" cy="832442"/>
            </a:xfrm>
            <a:prstGeom prst="line">
              <a:avLst/>
            </a:prstGeom>
            <a:ln w="46187" cap="flat">
              <a:solidFill>
                <a:srgbClr val="CA91F8"/>
              </a:solidFill>
              <a:prstDash val="solid"/>
              <a:headEnd type="none" w="sm" len="sm"/>
              <a:tailEnd type="none" w="sm" len="sm"/>
            </a:ln>
          </p:spPr>
          <p:txBody>
            <a:bodyPr/>
            <a:lstStyle/>
            <a:p>
              <a:endParaRPr lang="en-US"/>
            </a:p>
          </p:txBody>
        </p:sp>
      </p:grpSp>
      <p:sp>
        <p:nvSpPr>
          <p:cNvPr id="14" name="TextBox 18">
            <a:extLst>
              <a:ext uri="{FF2B5EF4-FFF2-40B4-BE49-F238E27FC236}">
                <a16:creationId xmlns:a16="http://schemas.microsoft.com/office/drawing/2014/main" id="{EABACB7F-877E-153F-8876-A252FB8C879F}"/>
              </a:ext>
            </a:extLst>
          </p:cNvPr>
          <p:cNvSpPr txBox="1"/>
          <p:nvPr/>
        </p:nvSpPr>
        <p:spPr>
          <a:xfrm>
            <a:off x="309339" y="195477"/>
            <a:ext cx="3810967" cy="240665"/>
          </a:xfrm>
          <a:prstGeom prst="rect">
            <a:avLst/>
          </a:prstGeom>
        </p:spPr>
        <p:txBody>
          <a:bodyPr lIns="0" tIns="0" rIns="0" bIns="0" rtlCol="0" anchor="t">
            <a:spAutoFit/>
          </a:bodyPr>
          <a:lstStyle/>
          <a:p>
            <a:pPr>
              <a:lnSpc>
                <a:spcPts val="1960"/>
              </a:lnSpc>
              <a:spcBef>
                <a:spcPct val="0"/>
              </a:spcBef>
            </a:pPr>
            <a:r>
              <a:rPr lang="en-US" sz="1400" dirty="0">
                <a:solidFill>
                  <a:srgbClr val="F2FC75"/>
                </a:solidFill>
                <a:latin typeface="Gordita"/>
              </a:rPr>
              <a:t>COMP207 Project</a:t>
            </a:r>
          </a:p>
        </p:txBody>
      </p:sp>
      <p:pic>
        <p:nvPicPr>
          <p:cNvPr id="6" name="Picture 5">
            <a:extLst>
              <a:ext uri="{FF2B5EF4-FFF2-40B4-BE49-F238E27FC236}">
                <a16:creationId xmlns:a16="http://schemas.microsoft.com/office/drawing/2014/main" id="{B0809E70-2F1A-7F4D-8B25-B03F23F7F92D}"/>
              </a:ext>
            </a:extLst>
          </p:cNvPr>
          <p:cNvPicPr>
            <a:picLocks noChangeAspect="1"/>
          </p:cNvPicPr>
          <p:nvPr/>
        </p:nvPicPr>
        <p:blipFill>
          <a:blip r:embed="rId2"/>
          <a:stretch>
            <a:fillRect/>
          </a:stretch>
        </p:blipFill>
        <p:spPr>
          <a:xfrm>
            <a:off x="1028700" y="6427193"/>
            <a:ext cx="5600700" cy="3456776"/>
          </a:xfrm>
          <a:prstGeom prst="rect">
            <a:avLst/>
          </a:prstGeom>
        </p:spPr>
      </p:pic>
      <p:pic>
        <p:nvPicPr>
          <p:cNvPr id="16" name="Picture 15">
            <a:extLst>
              <a:ext uri="{FF2B5EF4-FFF2-40B4-BE49-F238E27FC236}">
                <a16:creationId xmlns:a16="http://schemas.microsoft.com/office/drawing/2014/main" id="{A96605C7-6DFB-2523-D75C-EAAFC566CF83}"/>
              </a:ext>
            </a:extLst>
          </p:cNvPr>
          <p:cNvPicPr>
            <a:picLocks noChangeAspect="1"/>
          </p:cNvPicPr>
          <p:nvPr/>
        </p:nvPicPr>
        <p:blipFill>
          <a:blip r:embed="rId3"/>
          <a:stretch>
            <a:fillRect/>
          </a:stretch>
        </p:blipFill>
        <p:spPr>
          <a:xfrm>
            <a:off x="1028700" y="3519542"/>
            <a:ext cx="9392889" cy="1888928"/>
          </a:xfrm>
          <a:prstGeom prst="rect">
            <a:avLst/>
          </a:prstGeom>
        </p:spPr>
      </p:pic>
    </p:spTree>
    <p:extLst>
      <p:ext uri="{BB962C8B-B14F-4D97-AF65-F5344CB8AC3E}">
        <p14:creationId xmlns:p14="http://schemas.microsoft.com/office/powerpoint/2010/main" val="791643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4" name="TextBox 4"/>
          <p:cNvSpPr txBox="1"/>
          <p:nvPr/>
        </p:nvSpPr>
        <p:spPr>
          <a:xfrm>
            <a:off x="1028700" y="1082703"/>
            <a:ext cx="16230600" cy="2218556"/>
          </a:xfrm>
          <a:prstGeom prst="rect">
            <a:avLst/>
          </a:prstGeom>
        </p:spPr>
        <p:txBody>
          <a:bodyPr lIns="0" tIns="0" rIns="0" bIns="0" rtlCol="0" anchor="t">
            <a:spAutoFit/>
          </a:bodyPr>
          <a:lstStyle/>
          <a:p>
            <a:pPr marL="0" lvl="0" indent="0">
              <a:lnSpc>
                <a:spcPts val="17280"/>
              </a:lnSpc>
              <a:spcBef>
                <a:spcPct val="0"/>
              </a:spcBef>
            </a:pPr>
            <a:r>
              <a:rPr lang="en-US" sz="14400" dirty="0">
                <a:solidFill>
                  <a:srgbClr val="FFFFFF"/>
                </a:solidFill>
                <a:latin typeface="TAN Nightingale"/>
              </a:rPr>
              <a:t>Query 21</a:t>
            </a:r>
          </a:p>
        </p:txBody>
      </p:sp>
      <p:sp>
        <p:nvSpPr>
          <p:cNvPr id="5" name="TextBox 5"/>
          <p:cNvSpPr txBox="1"/>
          <p:nvPr/>
        </p:nvSpPr>
        <p:spPr>
          <a:xfrm>
            <a:off x="1028700" y="5373442"/>
            <a:ext cx="15624275" cy="961674"/>
          </a:xfrm>
          <a:prstGeom prst="rect">
            <a:avLst/>
          </a:prstGeom>
        </p:spPr>
        <p:txBody>
          <a:bodyPr lIns="0" tIns="0" rIns="0" bIns="0" rtlCol="0" anchor="t">
            <a:spAutoFit/>
          </a:bodyPr>
          <a:lstStyle/>
          <a:p>
            <a:pPr>
              <a:lnSpc>
                <a:spcPts val="3919"/>
              </a:lnSpc>
            </a:pPr>
            <a:r>
              <a:rPr lang="en-US" sz="2799" dirty="0">
                <a:solidFill>
                  <a:srgbClr val="FFFFFF"/>
                </a:solidFill>
                <a:latin typeface="Gordita"/>
              </a:rPr>
              <a:t>Retrieves </a:t>
            </a:r>
            <a:r>
              <a:rPr lang="en-US" sz="2800" dirty="0">
                <a:solidFill>
                  <a:schemeClr val="bg1"/>
                </a:solidFill>
                <a:latin typeface="Gordita" panose="020B0604020202020204" charset="0"/>
                <a:cs typeface="Gordita" panose="020B0604020202020204" charset="0"/>
              </a:rPr>
              <a:t>t</a:t>
            </a:r>
            <a:r>
              <a:rPr lang="en-US" sz="2800" b="0" dirty="0">
                <a:solidFill>
                  <a:schemeClr val="bg1"/>
                </a:solidFill>
                <a:effectLst/>
                <a:latin typeface="Gordita" panose="020B0604020202020204" charset="0"/>
                <a:cs typeface="Gordita" panose="020B0604020202020204" charset="0"/>
              </a:rPr>
              <a:t>he details of supervisors for </a:t>
            </a:r>
            <a:r>
              <a:rPr lang="en-US" sz="2800" b="0" dirty="0" err="1">
                <a:solidFill>
                  <a:schemeClr val="bg1"/>
                </a:solidFill>
                <a:effectLst/>
                <a:latin typeface="Gordita" panose="020B0604020202020204" charset="0"/>
                <a:cs typeface="Gordita" panose="020B0604020202020204" charset="0"/>
              </a:rPr>
              <a:t>vamos</a:t>
            </a:r>
            <a:r>
              <a:rPr lang="en-US" sz="2800" b="0" dirty="0">
                <a:solidFill>
                  <a:schemeClr val="bg1"/>
                </a:solidFill>
                <a:effectLst/>
                <a:latin typeface="Gordita" panose="020B0604020202020204" charset="0"/>
                <a:cs typeface="Gordita" panose="020B0604020202020204" charset="0"/>
              </a:rPr>
              <a:t> in each branch</a:t>
            </a:r>
          </a:p>
          <a:p>
            <a:pPr>
              <a:lnSpc>
                <a:spcPts val="3919"/>
              </a:lnSpc>
            </a:pPr>
            <a:endParaRPr lang="en-US" sz="2799" dirty="0">
              <a:solidFill>
                <a:srgbClr val="FFFFFF"/>
              </a:solidFill>
              <a:latin typeface="Gordita"/>
            </a:endParaRPr>
          </a:p>
        </p:txBody>
      </p:sp>
      <p:grpSp>
        <p:nvGrpSpPr>
          <p:cNvPr id="7" name="Group 7"/>
          <p:cNvGrpSpPr/>
          <p:nvPr/>
        </p:nvGrpSpPr>
        <p:grpSpPr>
          <a:xfrm>
            <a:off x="10972800" y="876300"/>
            <a:ext cx="1870567" cy="1870567"/>
            <a:chOff x="0" y="0"/>
            <a:chExt cx="2494090" cy="2494090"/>
          </a:xfrm>
        </p:grpSpPr>
        <p:grpSp>
          <p:nvGrpSpPr>
            <p:cNvPr id="8" name="Group 8"/>
            <p:cNvGrpSpPr/>
            <p:nvPr/>
          </p:nvGrpSpPr>
          <p:grpSpPr>
            <a:xfrm>
              <a:off x="0" y="0"/>
              <a:ext cx="2494090" cy="249409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A91F8"/>
                </a:solidFill>
                <a:prstDash val="solid"/>
                <a:miter/>
              </a:ln>
            </p:spPr>
            <p:txBody>
              <a:bodyPr/>
              <a:lstStyle/>
              <a:p>
                <a:endParaRPr 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1" name="AutoShape 11"/>
            <p:cNvSpPr/>
            <p:nvPr/>
          </p:nvSpPr>
          <p:spPr>
            <a:xfrm>
              <a:off x="617743" y="617743"/>
              <a:ext cx="1257488" cy="1257488"/>
            </a:xfrm>
            <a:prstGeom prst="line">
              <a:avLst/>
            </a:prstGeom>
            <a:ln w="46187" cap="flat">
              <a:solidFill>
                <a:srgbClr val="CA91F8"/>
              </a:solidFill>
              <a:prstDash val="solid"/>
              <a:headEnd type="none" w="sm" len="sm"/>
              <a:tailEnd type="none" w="sm" len="sm"/>
            </a:ln>
          </p:spPr>
          <p:txBody>
            <a:bodyPr/>
            <a:lstStyle/>
            <a:p>
              <a:endParaRPr lang="en-US" dirty="0"/>
            </a:p>
          </p:txBody>
        </p:sp>
        <p:sp>
          <p:nvSpPr>
            <p:cNvPr id="12" name="AutoShape 12"/>
            <p:cNvSpPr/>
            <p:nvPr/>
          </p:nvSpPr>
          <p:spPr>
            <a:xfrm>
              <a:off x="1056427" y="1869583"/>
              <a:ext cx="832442" cy="0"/>
            </a:xfrm>
            <a:prstGeom prst="line">
              <a:avLst/>
            </a:prstGeom>
            <a:ln w="46187" cap="flat">
              <a:solidFill>
                <a:srgbClr val="CA91F8"/>
              </a:solidFill>
              <a:prstDash val="solid"/>
              <a:headEnd type="none" w="sm" len="sm"/>
              <a:tailEnd type="none" w="sm" len="sm"/>
            </a:ln>
          </p:spPr>
          <p:txBody>
            <a:bodyPr/>
            <a:lstStyle/>
            <a:p>
              <a:endParaRPr lang="en-US"/>
            </a:p>
          </p:txBody>
        </p:sp>
        <p:sp>
          <p:nvSpPr>
            <p:cNvPr id="13" name="AutoShape 13"/>
            <p:cNvSpPr/>
            <p:nvPr/>
          </p:nvSpPr>
          <p:spPr>
            <a:xfrm flipV="1">
              <a:off x="1869583" y="1015750"/>
              <a:ext cx="0" cy="832442"/>
            </a:xfrm>
            <a:prstGeom prst="line">
              <a:avLst/>
            </a:prstGeom>
            <a:ln w="46187" cap="flat">
              <a:solidFill>
                <a:srgbClr val="CA91F8"/>
              </a:solidFill>
              <a:prstDash val="solid"/>
              <a:headEnd type="none" w="sm" len="sm"/>
              <a:tailEnd type="none" w="sm" len="sm"/>
            </a:ln>
          </p:spPr>
          <p:txBody>
            <a:bodyPr/>
            <a:lstStyle/>
            <a:p>
              <a:endParaRPr lang="en-US"/>
            </a:p>
          </p:txBody>
        </p:sp>
      </p:grpSp>
      <p:sp>
        <p:nvSpPr>
          <p:cNvPr id="14" name="TextBox 18">
            <a:extLst>
              <a:ext uri="{FF2B5EF4-FFF2-40B4-BE49-F238E27FC236}">
                <a16:creationId xmlns:a16="http://schemas.microsoft.com/office/drawing/2014/main" id="{EABACB7F-877E-153F-8876-A252FB8C879F}"/>
              </a:ext>
            </a:extLst>
          </p:cNvPr>
          <p:cNvSpPr txBox="1"/>
          <p:nvPr/>
        </p:nvSpPr>
        <p:spPr>
          <a:xfrm>
            <a:off x="309339" y="195477"/>
            <a:ext cx="3810967" cy="240665"/>
          </a:xfrm>
          <a:prstGeom prst="rect">
            <a:avLst/>
          </a:prstGeom>
        </p:spPr>
        <p:txBody>
          <a:bodyPr lIns="0" tIns="0" rIns="0" bIns="0" rtlCol="0" anchor="t">
            <a:spAutoFit/>
          </a:bodyPr>
          <a:lstStyle/>
          <a:p>
            <a:pPr>
              <a:lnSpc>
                <a:spcPts val="1960"/>
              </a:lnSpc>
              <a:spcBef>
                <a:spcPct val="0"/>
              </a:spcBef>
            </a:pPr>
            <a:r>
              <a:rPr lang="en-US" sz="1400" dirty="0">
                <a:solidFill>
                  <a:srgbClr val="F2FC75"/>
                </a:solidFill>
                <a:latin typeface="Gordita"/>
              </a:rPr>
              <a:t>COMP207 Project</a:t>
            </a:r>
          </a:p>
        </p:txBody>
      </p:sp>
      <p:pic>
        <p:nvPicPr>
          <p:cNvPr id="3" name="Picture 2">
            <a:extLst>
              <a:ext uri="{FF2B5EF4-FFF2-40B4-BE49-F238E27FC236}">
                <a16:creationId xmlns:a16="http://schemas.microsoft.com/office/drawing/2014/main" id="{4DB29110-DAD7-615A-BF63-3CEA0A0E4F43}"/>
              </a:ext>
            </a:extLst>
          </p:cNvPr>
          <p:cNvPicPr>
            <a:picLocks noChangeAspect="1"/>
          </p:cNvPicPr>
          <p:nvPr/>
        </p:nvPicPr>
        <p:blipFill>
          <a:blip r:embed="rId2"/>
          <a:stretch>
            <a:fillRect/>
          </a:stretch>
        </p:blipFill>
        <p:spPr>
          <a:xfrm>
            <a:off x="1043725" y="6166285"/>
            <a:ext cx="7637450" cy="1981200"/>
          </a:xfrm>
          <a:prstGeom prst="rect">
            <a:avLst/>
          </a:prstGeom>
        </p:spPr>
      </p:pic>
      <p:pic>
        <p:nvPicPr>
          <p:cNvPr id="17" name="Picture 16">
            <a:extLst>
              <a:ext uri="{FF2B5EF4-FFF2-40B4-BE49-F238E27FC236}">
                <a16:creationId xmlns:a16="http://schemas.microsoft.com/office/drawing/2014/main" id="{BFC95EC8-D92A-37BC-D6B2-DEF7398ECA59}"/>
              </a:ext>
            </a:extLst>
          </p:cNvPr>
          <p:cNvPicPr>
            <a:picLocks noChangeAspect="1"/>
          </p:cNvPicPr>
          <p:nvPr/>
        </p:nvPicPr>
        <p:blipFill>
          <a:blip r:embed="rId3"/>
          <a:stretch>
            <a:fillRect/>
          </a:stretch>
        </p:blipFill>
        <p:spPr>
          <a:xfrm>
            <a:off x="1043725" y="3589999"/>
            <a:ext cx="13718333" cy="1494703"/>
          </a:xfrm>
          <a:prstGeom prst="rect">
            <a:avLst/>
          </a:prstGeom>
        </p:spPr>
      </p:pic>
    </p:spTree>
    <p:extLst>
      <p:ext uri="{BB962C8B-B14F-4D97-AF65-F5344CB8AC3E}">
        <p14:creationId xmlns:p14="http://schemas.microsoft.com/office/powerpoint/2010/main" val="2149630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4" name="TextBox 4"/>
          <p:cNvSpPr txBox="1"/>
          <p:nvPr/>
        </p:nvSpPr>
        <p:spPr>
          <a:xfrm>
            <a:off x="1028700" y="1082703"/>
            <a:ext cx="16230600" cy="2218556"/>
          </a:xfrm>
          <a:prstGeom prst="rect">
            <a:avLst/>
          </a:prstGeom>
        </p:spPr>
        <p:txBody>
          <a:bodyPr lIns="0" tIns="0" rIns="0" bIns="0" rtlCol="0" anchor="t">
            <a:spAutoFit/>
          </a:bodyPr>
          <a:lstStyle/>
          <a:p>
            <a:pPr marL="0" lvl="0" indent="0">
              <a:lnSpc>
                <a:spcPts val="17280"/>
              </a:lnSpc>
              <a:spcBef>
                <a:spcPct val="0"/>
              </a:spcBef>
            </a:pPr>
            <a:r>
              <a:rPr lang="en-US" sz="14400" dirty="0">
                <a:solidFill>
                  <a:srgbClr val="FFFFFF"/>
                </a:solidFill>
                <a:latin typeface="TAN Nightingale"/>
              </a:rPr>
              <a:t>Query 22</a:t>
            </a:r>
          </a:p>
        </p:txBody>
      </p:sp>
      <p:sp>
        <p:nvSpPr>
          <p:cNvPr id="5" name="TextBox 5"/>
          <p:cNvSpPr txBox="1"/>
          <p:nvPr/>
        </p:nvSpPr>
        <p:spPr>
          <a:xfrm>
            <a:off x="1078069" y="5675188"/>
            <a:ext cx="15624275" cy="961674"/>
          </a:xfrm>
          <a:prstGeom prst="rect">
            <a:avLst/>
          </a:prstGeom>
        </p:spPr>
        <p:txBody>
          <a:bodyPr lIns="0" tIns="0" rIns="0" bIns="0" rtlCol="0" anchor="t">
            <a:spAutoFit/>
          </a:bodyPr>
          <a:lstStyle/>
          <a:p>
            <a:pPr>
              <a:lnSpc>
                <a:spcPts val="3919"/>
              </a:lnSpc>
            </a:pPr>
            <a:r>
              <a:rPr lang="en-US" sz="2799" dirty="0">
                <a:solidFill>
                  <a:srgbClr val="FFFFFF"/>
                </a:solidFill>
                <a:latin typeface="Gordita"/>
              </a:rPr>
              <a:t>Retrieves </a:t>
            </a:r>
            <a:r>
              <a:rPr lang="en-US" sz="2800" dirty="0">
                <a:solidFill>
                  <a:schemeClr val="bg1"/>
                </a:solidFill>
                <a:latin typeface="Gordita" panose="020B0604020202020204" charset="0"/>
                <a:cs typeface="Gordita" panose="020B0604020202020204" charset="0"/>
              </a:rPr>
              <a:t>t</a:t>
            </a:r>
            <a:r>
              <a:rPr lang="en-US" sz="2800" b="0" dirty="0">
                <a:solidFill>
                  <a:schemeClr val="bg1"/>
                </a:solidFill>
                <a:effectLst/>
                <a:latin typeface="Gordita" panose="020B0604020202020204" charset="0"/>
                <a:cs typeface="Gordita" panose="020B0604020202020204" charset="0"/>
              </a:rPr>
              <a:t>he </a:t>
            </a:r>
            <a:r>
              <a:rPr lang="en-US" sz="2800" dirty="0">
                <a:solidFill>
                  <a:schemeClr val="bg1"/>
                </a:solidFill>
                <a:latin typeface="Gordita" panose="020B0604020202020204" charset="0"/>
                <a:cs typeface="Gordita" panose="020B0604020202020204" charset="0"/>
              </a:rPr>
              <a:t>fields hosting the Ramadan 5 on 5 football tournament, and final game.</a:t>
            </a:r>
            <a:endParaRPr lang="en-US" sz="2800" b="0" dirty="0">
              <a:solidFill>
                <a:schemeClr val="bg1"/>
              </a:solidFill>
              <a:effectLst/>
              <a:latin typeface="Gordita" panose="020B0604020202020204" charset="0"/>
              <a:cs typeface="Gordita" panose="020B0604020202020204" charset="0"/>
            </a:endParaRPr>
          </a:p>
          <a:p>
            <a:pPr>
              <a:lnSpc>
                <a:spcPts val="3919"/>
              </a:lnSpc>
            </a:pPr>
            <a:endParaRPr lang="en-US" sz="2799" dirty="0">
              <a:solidFill>
                <a:srgbClr val="FFFFFF"/>
              </a:solidFill>
              <a:latin typeface="Gordita"/>
            </a:endParaRPr>
          </a:p>
        </p:txBody>
      </p:sp>
      <p:grpSp>
        <p:nvGrpSpPr>
          <p:cNvPr id="7" name="Group 7"/>
          <p:cNvGrpSpPr/>
          <p:nvPr/>
        </p:nvGrpSpPr>
        <p:grpSpPr>
          <a:xfrm>
            <a:off x="11430000" y="842346"/>
            <a:ext cx="1870567" cy="1870567"/>
            <a:chOff x="0" y="0"/>
            <a:chExt cx="2494090" cy="2494090"/>
          </a:xfrm>
        </p:grpSpPr>
        <p:grpSp>
          <p:nvGrpSpPr>
            <p:cNvPr id="8" name="Group 8"/>
            <p:cNvGrpSpPr/>
            <p:nvPr/>
          </p:nvGrpSpPr>
          <p:grpSpPr>
            <a:xfrm>
              <a:off x="0" y="0"/>
              <a:ext cx="2494090" cy="249409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A91F8"/>
                </a:solidFill>
                <a:prstDash val="solid"/>
                <a:miter/>
              </a:ln>
            </p:spPr>
            <p:txBody>
              <a:bodyPr/>
              <a:lstStyle/>
              <a:p>
                <a:endParaRPr 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1" name="AutoShape 11"/>
            <p:cNvSpPr/>
            <p:nvPr/>
          </p:nvSpPr>
          <p:spPr>
            <a:xfrm>
              <a:off x="617743" y="617743"/>
              <a:ext cx="1257488" cy="1257488"/>
            </a:xfrm>
            <a:prstGeom prst="line">
              <a:avLst/>
            </a:prstGeom>
            <a:ln w="46187" cap="flat">
              <a:solidFill>
                <a:srgbClr val="CA91F8"/>
              </a:solidFill>
              <a:prstDash val="solid"/>
              <a:headEnd type="none" w="sm" len="sm"/>
              <a:tailEnd type="none" w="sm" len="sm"/>
            </a:ln>
          </p:spPr>
          <p:txBody>
            <a:bodyPr/>
            <a:lstStyle/>
            <a:p>
              <a:endParaRPr lang="en-US" dirty="0"/>
            </a:p>
          </p:txBody>
        </p:sp>
        <p:sp>
          <p:nvSpPr>
            <p:cNvPr id="12" name="AutoShape 12"/>
            <p:cNvSpPr/>
            <p:nvPr/>
          </p:nvSpPr>
          <p:spPr>
            <a:xfrm>
              <a:off x="1056427" y="1869583"/>
              <a:ext cx="832442" cy="0"/>
            </a:xfrm>
            <a:prstGeom prst="line">
              <a:avLst/>
            </a:prstGeom>
            <a:ln w="46187" cap="flat">
              <a:solidFill>
                <a:srgbClr val="CA91F8"/>
              </a:solidFill>
              <a:prstDash val="solid"/>
              <a:headEnd type="none" w="sm" len="sm"/>
              <a:tailEnd type="none" w="sm" len="sm"/>
            </a:ln>
          </p:spPr>
          <p:txBody>
            <a:bodyPr/>
            <a:lstStyle/>
            <a:p>
              <a:endParaRPr lang="en-US"/>
            </a:p>
          </p:txBody>
        </p:sp>
        <p:sp>
          <p:nvSpPr>
            <p:cNvPr id="13" name="AutoShape 13"/>
            <p:cNvSpPr/>
            <p:nvPr/>
          </p:nvSpPr>
          <p:spPr>
            <a:xfrm flipV="1">
              <a:off x="1869583" y="1015750"/>
              <a:ext cx="0" cy="832442"/>
            </a:xfrm>
            <a:prstGeom prst="line">
              <a:avLst/>
            </a:prstGeom>
            <a:ln w="46187" cap="flat">
              <a:solidFill>
                <a:srgbClr val="CA91F8"/>
              </a:solidFill>
              <a:prstDash val="solid"/>
              <a:headEnd type="none" w="sm" len="sm"/>
              <a:tailEnd type="none" w="sm" len="sm"/>
            </a:ln>
          </p:spPr>
          <p:txBody>
            <a:bodyPr/>
            <a:lstStyle/>
            <a:p>
              <a:endParaRPr lang="en-US"/>
            </a:p>
          </p:txBody>
        </p:sp>
      </p:grpSp>
      <p:sp>
        <p:nvSpPr>
          <p:cNvPr id="14" name="TextBox 18">
            <a:extLst>
              <a:ext uri="{FF2B5EF4-FFF2-40B4-BE49-F238E27FC236}">
                <a16:creationId xmlns:a16="http://schemas.microsoft.com/office/drawing/2014/main" id="{EABACB7F-877E-153F-8876-A252FB8C879F}"/>
              </a:ext>
            </a:extLst>
          </p:cNvPr>
          <p:cNvSpPr txBox="1"/>
          <p:nvPr/>
        </p:nvSpPr>
        <p:spPr>
          <a:xfrm>
            <a:off x="309339" y="195477"/>
            <a:ext cx="3810967" cy="240665"/>
          </a:xfrm>
          <a:prstGeom prst="rect">
            <a:avLst/>
          </a:prstGeom>
        </p:spPr>
        <p:txBody>
          <a:bodyPr lIns="0" tIns="0" rIns="0" bIns="0" rtlCol="0" anchor="t">
            <a:spAutoFit/>
          </a:bodyPr>
          <a:lstStyle/>
          <a:p>
            <a:pPr>
              <a:lnSpc>
                <a:spcPts val="1960"/>
              </a:lnSpc>
              <a:spcBef>
                <a:spcPct val="0"/>
              </a:spcBef>
            </a:pPr>
            <a:r>
              <a:rPr lang="en-US" sz="1400" dirty="0">
                <a:solidFill>
                  <a:srgbClr val="F2FC75"/>
                </a:solidFill>
                <a:latin typeface="Gordita"/>
              </a:rPr>
              <a:t>COMP207 Project</a:t>
            </a:r>
          </a:p>
        </p:txBody>
      </p:sp>
      <p:pic>
        <p:nvPicPr>
          <p:cNvPr id="6" name="Picture 5">
            <a:extLst>
              <a:ext uri="{FF2B5EF4-FFF2-40B4-BE49-F238E27FC236}">
                <a16:creationId xmlns:a16="http://schemas.microsoft.com/office/drawing/2014/main" id="{B562F4B5-FF37-57CA-B788-76B0993123C3}"/>
              </a:ext>
            </a:extLst>
          </p:cNvPr>
          <p:cNvPicPr>
            <a:picLocks noChangeAspect="1"/>
          </p:cNvPicPr>
          <p:nvPr/>
        </p:nvPicPr>
        <p:blipFill>
          <a:blip r:embed="rId2"/>
          <a:stretch>
            <a:fillRect/>
          </a:stretch>
        </p:blipFill>
        <p:spPr>
          <a:xfrm>
            <a:off x="1078069" y="3594399"/>
            <a:ext cx="7151531" cy="1853637"/>
          </a:xfrm>
          <a:prstGeom prst="rect">
            <a:avLst/>
          </a:prstGeom>
        </p:spPr>
      </p:pic>
      <p:pic>
        <p:nvPicPr>
          <p:cNvPr id="16" name="Picture 15">
            <a:extLst>
              <a:ext uri="{FF2B5EF4-FFF2-40B4-BE49-F238E27FC236}">
                <a16:creationId xmlns:a16="http://schemas.microsoft.com/office/drawing/2014/main" id="{61151A0A-9E96-527F-E18C-F46D0BC28E52}"/>
              </a:ext>
            </a:extLst>
          </p:cNvPr>
          <p:cNvPicPr>
            <a:picLocks noChangeAspect="1"/>
          </p:cNvPicPr>
          <p:nvPr/>
        </p:nvPicPr>
        <p:blipFill>
          <a:blip r:embed="rId3"/>
          <a:stretch>
            <a:fillRect/>
          </a:stretch>
        </p:blipFill>
        <p:spPr>
          <a:xfrm>
            <a:off x="1078068" y="6362700"/>
            <a:ext cx="7151531" cy="2335993"/>
          </a:xfrm>
          <a:prstGeom prst="rect">
            <a:avLst/>
          </a:prstGeom>
        </p:spPr>
      </p:pic>
    </p:spTree>
    <p:extLst>
      <p:ext uri="{BB962C8B-B14F-4D97-AF65-F5344CB8AC3E}">
        <p14:creationId xmlns:p14="http://schemas.microsoft.com/office/powerpoint/2010/main" val="195043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16" name="TextBox 16"/>
          <p:cNvSpPr txBox="1"/>
          <p:nvPr/>
        </p:nvSpPr>
        <p:spPr>
          <a:xfrm>
            <a:off x="530172" y="1302271"/>
            <a:ext cx="17583849" cy="2423740"/>
          </a:xfrm>
          <a:prstGeom prst="rect">
            <a:avLst/>
          </a:prstGeom>
        </p:spPr>
        <p:txBody>
          <a:bodyPr wrap="square" lIns="0" tIns="0" rIns="0" bIns="0" rtlCol="0" anchor="t">
            <a:spAutoFit/>
          </a:bodyPr>
          <a:lstStyle/>
          <a:p>
            <a:pPr>
              <a:lnSpc>
                <a:spcPts val="20160"/>
              </a:lnSpc>
              <a:spcBef>
                <a:spcPct val="0"/>
              </a:spcBef>
            </a:pPr>
            <a:r>
              <a:rPr lang="en-US" sz="12500" dirty="0">
                <a:solidFill>
                  <a:srgbClr val="FFFFFF"/>
                </a:solidFill>
                <a:latin typeface="TAN Nightingale"/>
              </a:rPr>
              <a:t>Why a Club DB?</a:t>
            </a:r>
          </a:p>
        </p:txBody>
      </p:sp>
      <p:sp>
        <p:nvSpPr>
          <p:cNvPr id="20" name="TextBox 18">
            <a:extLst>
              <a:ext uri="{FF2B5EF4-FFF2-40B4-BE49-F238E27FC236}">
                <a16:creationId xmlns:a16="http://schemas.microsoft.com/office/drawing/2014/main" id="{5E8B1F93-057E-382D-0C00-F59DD067ABA5}"/>
              </a:ext>
            </a:extLst>
          </p:cNvPr>
          <p:cNvSpPr txBox="1"/>
          <p:nvPr/>
        </p:nvSpPr>
        <p:spPr>
          <a:xfrm>
            <a:off x="309339" y="195477"/>
            <a:ext cx="3810967" cy="240665"/>
          </a:xfrm>
          <a:prstGeom prst="rect">
            <a:avLst/>
          </a:prstGeom>
        </p:spPr>
        <p:txBody>
          <a:bodyPr lIns="0" tIns="0" rIns="0" bIns="0" rtlCol="0" anchor="t">
            <a:spAutoFit/>
          </a:bodyPr>
          <a:lstStyle/>
          <a:p>
            <a:pPr>
              <a:lnSpc>
                <a:spcPts val="1960"/>
              </a:lnSpc>
              <a:spcBef>
                <a:spcPct val="0"/>
              </a:spcBef>
            </a:pPr>
            <a:r>
              <a:rPr lang="en-US" sz="1400" dirty="0">
                <a:solidFill>
                  <a:srgbClr val="F2FC75"/>
                </a:solidFill>
                <a:latin typeface="Gordita"/>
              </a:rPr>
              <a:t>COMP207 Project</a:t>
            </a:r>
          </a:p>
        </p:txBody>
      </p:sp>
      <p:sp>
        <p:nvSpPr>
          <p:cNvPr id="21" name="TextBox 17">
            <a:extLst>
              <a:ext uri="{FF2B5EF4-FFF2-40B4-BE49-F238E27FC236}">
                <a16:creationId xmlns:a16="http://schemas.microsoft.com/office/drawing/2014/main" id="{0106AB18-9564-A45A-C813-4549C0161739}"/>
              </a:ext>
            </a:extLst>
          </p:cNvPr>
          <p:cNvSpPr txBox="1"/>
          <p:nvPr/>
        </p:nvSpPr>
        <p:spPr>
          <a:xfrm>
            <a:off x="15861879" y="195477"/>
            <a:ext cx="2116781" cy="240665"/>
          </a:xfrm>
          <a:prstGeom prst="rect">
            <a:avLst/>
          </a:prstGeom>
        </p:spPr>
        <p:txBody>
          <a:bodyPr lIns="0" tIns="0" rIns="0" bIns="0" rtlCol="0" anchor="t">
            <a:spAutoFit/>
          </a:bodyPr>
          <a:lstStyle/>
          <a:p>
            <a:pPr algn="r">
              <a:lnSpc>
                <a:spcPts val="1960"/>
              </a:lnSpc>
              <a:spcBef>
                <a:spcPct val="0"/>
              </a:spcBef>
            </a:pPr>
            <a:r>
              <a:rPr lang="en-US" sz="1400" dirty="0">
                <a:solidFill>
                  <a:srgbClr val="F2FC75"/>
                </a:solidFill>
                <a:latin typeface="Gordita"/>
              </a:rPr>
              <a:t>AANSS</a:t>
            </a:r>
          </a:p>
        </p:txBody>
      </p:sp>
      <p:grpSp>
        <p:nvGrpSpPr>
          <p:cNvPr id="19" name="Group 13">
            <a:extLst>
              <a:ext uri="{FF2B5EF4-FFF2-40B4-BE49-F238E27FC236}">
                <a16:creationId xmlns:a16="http://schemas.microsoft.com/office/drawing/2014/main" id="{0C80B89E-E1D4-461E-2156-A6DD924D12AB}"/>
              </a:ext>
            </a:extLst>
          </p:cNvPr>
          <p:cNvGrpSpPr/>
          <p:nvPr/>
        </p:nvGrpSpPr>
        <p:grpSpPr>
          <a:xfrm rot="18937376">
            <a:off x="559937" y="3776858"/>
            <a:ext cx="1870567" cy="1870567"/>
            <a:chOff x="0" y="0"/>
            <a:chExt cx="2494090" cy="2494090"/>
          </a:xfrm>
        </p:grpSpPr>
        <p:grpSp>
          <p:nvGrpSpPr>
            <p:cNvPr id="23" name="Group 14">
              <a:extLst>
                <a:ext uri="{FF2B5EF4-FFF2-40B4-BE49-F238E27FC236}">
                  <a16:creationId xmlns:a16="http://schemas.microsoft.com/office/drawing/2014/main" id="{2355D9A6-1859-C61C-51D8-846644E111D1}"/>
                </a:ext>
              </a:extLst>
            </p:cNvPr>
            <p:cNvGrpSpPr/>
            <p:nvPr/>
          </p:nvGrpSpPr>
          <p:grpSpPr>
            <a:xfrm>
              <a:off x="0" y="0"/>
              <a:ext cx="2494090" cy="2494090"/>
              <a:chOff x="0" y="0"/>
              <a:chExt cx="812800" cy="812800"/>
            </a:xfrm>
          </p:grpSpPr>
          <p:sp>
            <p:nvSpPr>
              <p:cNvPr id="27" name="Freeform 15">
                <a:extLst>
                  <a:ext uri="{FF2B5EF4-FFF2-40B4-BE49-F238E27FC236}">
                    <a16:creationId xmlns:a16="http://schemas.microsoft.com/office/drawing/2014/main" id="{39E0DD30-30CD-42D8-5ED3-6FD42BFE2AB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2FC75"/>
                </a:solidFill>
                <a:prstDash val="solid"/>
                <a:miter/>
              </a:ln>
            </p:spPr>
            <p:txBody>
              <a:bodyPr/>
              <a:lstStyle/>
              <a:p>
                <a:endParaRPr lang="en-US"/>
              </a:p>
            </p:txBody>
          </p:sp>
          <p:sp>
            <p:nvSpPr>
              <p:cNvPr id="28" name="TextBox 16">
                <a:extLst>
                  <a:ext uri="{FF2B5EF4-FFF2-40B4-BE49-F238E27FC236}">
                    <a16:creationId xmlns:a16="http://schemas.microsoft.com/office/drawing/2014/main" id="{05AA320C-843D-C3D3-6AF0-9923D4C74E27}"/>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24" name="AutoShape 17">
              <a:extLst>
                <a:ext uri="{FF2B5EF4-FFF2-40B4-BE49-F238E27FC236}">
                  <a16:creationId xmlns:a16="http://schemas.microsoft.com/office/drawing/2014/main" id="{BCD62F3D-A2D5-52E4-98D8-AF0DC95DC7FB}"/>
                </a:ext>
              </a:extLst>
            </p:cNvPr>
            <p:cNvSpPr/>
            <p:nvPr/>
          </p:nvSpPr>
          <p:spPr>
            <a:xfrm>
              <a:off x="617743" y="617743"/>
              <a:ext cx="1257488" cy="1257488"/>
            </a:xfrm>
            <a:prstGeom prst="line">
              <a:avLst/>
            </a:prstGeom>
            <a:ln w="46187" cap="flat">
              <a:solidFill>
                <a:srgbClr val="F2FC75"/>
              </a:solidFill>
              <a:prstDash val="solid"/>
              <a:headEnd type="none" w="sm" len="sm"/>
              <a:tailEnd type="none" w="sm" len="sm"/>
            </a:ln>
          </p:spPr>
          <p:txBody>
            <a:bodyPr/>
            <a:lstStyle/>
            <a:p>
              <a:endParaRPr lang="en-US"/>
            </a:p>
          </p:txBody>
        </p:sp>
        <p:sp>
          <p:nvSpPr>
            <p:cNvPr id="25" name="AutoShape 18">
              <a:extLst>
                <a:ext uri="{FF2B5EF4-FFF2-40B4-BE49-F238E27FC236}">
                  <a16:creationId xmlns:a16="http://schemas.microsoft.com/office/drawing/2014/main" id="{85AB820C-92F3-4657-8D32-A1B08EE3B2D6}"/>
                </a:ext>
              </a:extLst>
            </p:cNvPr>
            <p:cNvSpPr/>
            <p:nvPr/>
          </p:nvSpPr>
          <p:spPr>
            <a:xfrm>
              <a:off x="1056427" y="1869583"/>
              <a:ext cx="832442" cy="0"/>
            </a:xfrm>
            <a:prstGeom prst="line">
              <a:avLst/>
            </a:prstGeom>
            <a:ln w="46187" cap="flat">
              <a:solidFill>
                <a:srgbClr val="F2FC75"/>
              </a:solidFill>
              <a:prstDash val="solid"/>
              <a:headEnd type="none" w="sm" len="sm"/>
              <a:tailEnd type="none" w="sm" len="sm"/>
            </a:ln>
          </p:spPr>
          <p:txBody>
            <a:bodyPr/>
            <a:lstStyle/>
            <a:p>
              <a:endParaRPr lang="en-US"/>
            </a:p>
          </p:txBody>
        </p:sp>
        <p:sp>
          <p:nvSpPr>
            <p:cNvPr id="26" name="AutoShape 19">
              <a:extLst>
                <a:ext uri="{FF2B5EF4-FFF2-40B4-BE49-F238E27FC236}">
                  <a16:creationId xmlns:a16="http://schemas.microsoft.com/office/drawing/2014/main" id="{AD19DC0F-ACFC-79EA-4B59-C7E280D51E18}"/>
                </a:ext>
              </a:extLst>
            </p:cNvPr>
            <p:cNvSpPr/>
            <p:nvPr/>
          </p:nvSpPr>
          <p:spPr>
            <a:xfrm flipV="1">
              <a:off x="1869583" y="1015750"/>
              <a:ext cx="0" cy="832442"/>
            </a:xfrm>
            <a:prstGeom prst="line">
              <a:avLst/>
            </a:prstGeom>
            <a:ln w="46187" cap="flat">
              <a:solidFill>
                <a:srgbClr val="F2FC75"/>
              </a:solidFill>
              <a:prstDash val="solid"/>
              <a:headEnd type="none" w="sm" len="sm"/>
              <a:tailEnd type="none" w="sm" len="sm"/>
            </a:ln>
          </p:spPr>
          <p:txBody>
            <a:bodyPr/>
            <a:lstStyle/>
            <a:p>
              <a:endParaRPr lang="en-US"/>
            </a:p>
          </p:txBody>
        </p:sp>
      </p:grpSp>
      <p:sp>
        <p:nvSpPr>
          <p:cNvPr id="2" name="TextBox 3">
            <a:extLst>
              <a:ext uri="{FF2B5EF4-FFF2-40B4-BE49-F238E27FC236}">
                <a16:creationId xmlns:a16="http://schemas.microsoft.com/office/drawing/2014/main" id="{0DA9B28D-18B1-BB4A-01A6-50268D7676BA}"/>
              </a:ext>
            </a:extLst>
          </p:cNvPr>
          <p:cNvSpPr txBox="1"/>
          <p:nvPr/>
        </p:nvSpPr>
        <p:spPr>
          <a:xfrm>
            <a:off x="3296307" y="4261610"/>
            <a:ext cx="12172293" cy="4791120"/>
          </a:xfrm>
          <a:prstGeom prst="rect">
            <a:avLst/>
          </a:prstGeom>
        </p:spPr>
        <p:txBody>
          <a:bodyPr wrap="square" lIns="0" tIns="0" rIns="0" bIns="0" rtlCol="0" anchor="t">
            <a:spAutoFit/>
          </a:bodyPr>
          <a:lstStyle/>
          <a:p>
            <a:pPr algn="l" rtl="1">
              <a:lnSpc>
                <a:spcPct val="150000"/>
              </a:lnSpc>
            </a:pPr>
            <a:r>
              <a:rPr lang="en-US" sz="2100" dirty="0">
                <a:solidFill>
                  <a:srgbClr val="FFFFFF"/>
                </a:solidFill>
                <a:latin typeface="Gordita"/>
              </a:rPr>
              <a:t>Because most of us go to clubs and use the club’s services, and never really thought about how the data is stored or how the data is structured and how things operate behind the scenes from training subscriptions to employee management and it really does highlight the importance of database systems for businesses like clubs, it helps in event planning </a:t>
            </a:r>
          </a:p>
          <a:p>
            <a:pPr algn="l" rtl="1">
              <a:lnSpc>
                <a:spcPct val="150000"/>
              </a:lnSpc>
            </a:pPr>
            <a:r>
              <a:rPr lang="en-US" sz="2100" dirty="0">
                <a:solidFill>
                  <a:srgbClr val="FFFFFF"/>
                </a:solidFill>
                <a:latin typeface="Gordita"/>
              </a:rPr>
              <a:t>(which you’ll see later in the queries), guiding members to specific places where a specific food/drink is served and other things like keeping digital records of professional player contracts and much more.</a:t>
            </a:r>
          </a:p>
          <a:p>
            <a:pPr algn="l" rtl="1">
              <a:lnSpc>
                <a:spcPct val="150000"/>
              </a:lnSpc>
            </a:pPr>
            <a:endParaRPr lang="en-US" sz="2100" dirty="0">
              <a:solidFill>
                <a:srgbClr val="FFFFFF"/>
              </a:solidFill>
              <a:latin typeface="Gordita"/>
            </a:endParaRPr>
          </a:p>
          <a:p>
            <a:pPr algn="l" rtl="1">
              <a:lnSpc>
                <a:spcPct val="150000"/>
              </a:lnSpc>
            </a:pPr>
            <a:r>
              <a:rPr lang="en-US" sz="2100" dirty="0">
                <a:solidFill>
                  <a:srgbClr val="FFFFFF"/>
                </a:solidFill>
                <a:latin typeface="Gordita"/>
              </a:rPr>
              <a:t>We think that a club represents a good way to show what we learned from this course</a:t>
            </a:r>
            <a:br>
              <a:rPr lang="en-US" sz="2100" dirty="0">
                <a:solidFill>
                  <a:srgbClr val="FFFFFF"/>
                </a:solidFill>
                <a:latin typeface="Gordita"/>
              </a:rPr>
            </a:br>
            <a:r>
              <a:rPr lang="en-US" sz="2100" dirty="0">
                <a:solidFill>
                  <a:srgbClr val="FFFFFF"/>
                </a:solidFill>
                <a:latin typeface="Gordita"/>
              </a:rPr>
              <a:t>and has good query options (even though it has so much data).</a:t>
            </a:r>
          </a:p>
        </p:txBody>
      </p:sp>
    </p:spTree>
    <p:extLst>
      <p:ext uri="{BB962C8B-B14F-4D97-AF65-F5344CB8AC3E}">
        <p14:creationId xmlns:p14="http://schemas.microsoft.com/office/powerpoint/2010/main" val="104470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2" name="TextBox 2"/>
          <p:cNvSpPr txBox="1"/>
          <p:nvPr/>
        </p:nvSpPr>
        <p:spPr>
          <a:xfrm>
            <a:off x="3729073" y="3588385"/>
            <a:ext cx="10829854" cy="2190750"/>
          </a:xfrm>
          <a:prstGeom prst="rect">
            <a:avLst/>
          </a:prstGeom>
        </p:spPr>
        <p:txBody>
          <a:bodyPr lIns="0" tIns="0" rIns="0" bIns="0" rtlCol="0" anchor="t">
            <a:spAutoFit/>
          </a:bodyPr>
          <a:lstStyle/>
          <a:p>
            <a:pPr marL="0" lvl="0" indent="0" algn="ctr">
              <a:lnSpc>
                <a:spcPts val="17280"/>
              </a:lnSpc>
              <a:spcBef>
                <a:spcPct val="0"/>
              </a:spcBef>
            </a:pPr>
            <a:r>
              <a:rPr lang="en-US" sz="14400" u="none" strike="noStrike">
                <a:solidFill>
                  <a:srgbClr val="FFFFFF"/>
                </a:solidFill>
                <a:latin typeface="TAN Nightingale"/>
              </a:rPr>
              <a:t>Thank you!</a:t>
            </a:r>
          </a:p>
        </p:txBody>
      </p:sp>
      <p:sp>
        <p:nvSpPr>
          <p:cNvPr id="3" name="TextBox 3"/>
          <p:cNvSpPr txBox="1"/>
          <p:nvPr/>
        </p:nvSpPr>
        <p:spPr>
          <a:xfrm>
            <a:off x="5703818" y="5721985"/>
            <a:ext cx="6880363" cy="961674"/>
          </a:xfrm>
          <a:prstGeom prst="rect">
            <a:avLst/>
          </a:prstGeom>
        </p:spPr>
        <p:txBody>
          <a:bodyPr lIns="0" tIns="0" rIns="0" bIns="0" rtlCol="0" anchor="t">
            <a:spAutoFit/>
          </a:bodyPr>
          <a:lstStyle/>
          <a:p>
            <a:pPr marL="0" lvl="0" indent="0" algn="ctr">
              <a:lnSpc>
                <a:spcPts val="3919"/>
              </a:lnSpc>
              <a:spcBef>
                <a:spcPct val="0"/>
              </a:spcBef>
            </a:pPr>
            <a:r>
              <a:rPr lang="en-US" sz="2799" u="none" strike="noStrike" dirty="0">
                <a:solidFill>
                  <a:srgbClr val="FFFFFF"/>
                </a:solidFill>
                <a:latin typeface="Gordita"/>
              </a:rPr>
              <a:t>We hope you liked our wor</a:t>
            </a:r>
            <a:r>
              <a:rPr lang="en-US" sz="2799" dirty="0">
                <a:solidFill>
                  <a:srgbClr val="FFFFFF"/>
                </a:solidFill>
                <a:latin typeface="Gordita"/>
              </a:rPr>
              <a:t>k on this project!</a:t>
            </a:r>
            <a:endParaRPr lang="en-US" sz="2799" u="none" strike="noStrike" dirty="0">
              <a:solidFill>
                <a:srgbClr val="FFFFFF"/>
              </a:solidFill>
              <a:latin typeface="Gordita"/>
            </a:endParaRPr>
          </a:p>
        </p:txBody>
      </p:sp>
      <p:sp>
        <p:nvSpPr>
          <p:cNvPr id="4" name="TextBox 4"/>
          <p:cNvSpPr txBox="1"/>
          <p:nvPr/>
        </p:nvSpPr>
        <p:spPr>
          <a:xfrm>
            <a:off x="15861879" y="195477"/>
            <a:ext cx="2116781" cy="240665"/>
          </a:xfrm>
          <a:prstGeom prst="rect">
            <a:avLst/>
          </a:prstGeom>
        </p:spPr>
        <p:txBody>
          <a:bodyPr lIns="0" tIns="0" rIns="0" bIns="0" rtlCol="0" anchor="t">
            <a:spAutoFit/>
          </a:bodyPr>
          <a:lstStyle/>
          <a:p>
            <a:pPr algn="r">
              <a:lnSpc>
                <a:spcPts val="1960"/>
              </a:lnSpc>
              <a:spcBef>
                <a:spcPct val="0"/>
              </a:spcBef>
            </a:pPr>
            <a:r>
              <a:rPr lang="en-US" sz="1400" dirty="0">
                <a:solidFill>
                  <a:srgbClr val="F2FC75"/>
                </a:solidFill>
                <a:latin typeface="Gordita"/>
              </a:rPr>
              <a:t>AANSS</a:t>
            </a:r>
          </a:p>
        </p:txBody>
      </p:sp>
      <p:sp>
        <p:nvSpPr>
          <p:cNvPr id="5" name="TextBox 18">
            <a:extLst>
              <a:ext uri="{FF2B5EF4-FFF2-40B4-BE49-F238E27FC236}">
                <a16:creationId xmlns:a16="http://schemas.microsoft.com/office/drawing/2014/main" id="{EBF20D66-545A-5474-C5D9-7117109DC333}"/>
              </a:ext>
            </a:extLst>
          </p:cNvPr>
          <p:cNvSpPr txBox="1"/>
          <p:nvPr/>
        </p:nvSpPr>
        <p:spPr>
          <a:xfrm>
            <a:off x="309339" y="195477"/>
            <a:ext cx="3810967" cy="240665"/>
          </a:xfrm>
          <a:prstGeom prst="rect">
            <a:avLst/>
          </a:prstGeom>
        </p:spPr>
        <p:txBody>
          <a:bodyPr lIns="0" tIns="0" rIns="0" bIns="0" rtlCol="0" anchor="t">
            <a:spAutoFit/>
          </a:bodyPr>
          <a:lstStyle/>
          <a:p>
            <a:pPr>
              <a:lnSpc>
                <a:spcPts val="1960"/>
              </a:lnSpc>
              <a:spcBef>
                <a:spcPct val="0"/>
              </a:spcBef>
            </a:pPr>
            <a:r>
              <a:rPr lang="en-US" sz="1400" dirty="0">
                <a:solidFill>
                  <a:srgbClr val="F2FC75"/>
                </a:solidFill>
                <a:latin typeface="Gordita"/>
              </a:rPr>
              <a:t>COMP207 Project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16" name="TextBox 16"/>
          <p:cNvSpPr txBox="1"/>
          <p:nvPr/>
        </p:nvSpPr>
        <p:spPr>
          <a:xfrm>
            <a:off x="234375" y="1015029"/>
            <a:ext cx="13892434" cy="2590453"/>
          </a:xfrm>
          <a:prstGeom prst="rect">
            <a:avLst/>
          </a:prstGeom>
        </p:spPr>
        <p:txBody>
          <a:bodyPr wrap="square" lIns="0" tIns="0" rIns="0" bIns="0" rtlCol="0" anchor="t">
            <a:spAutoFit/>
          </a:bodyPr>
          <a:lstStyle/>
          <a:p>
            <a:pPr algn="ctr">
              <a:lnSpc>
                <a:spcPts val="20160"/>
              </a:lnSpc>
              <a:spcBef>
                <a:spcPct val="0"/>
              </a:spcBef>
            </a:pPr>
            <a:r>
              <a:rPr lang="en-US" sz="14400" dirty="0">
                <a:solidFill>
                  <a:srgbClr val="FFFFFF"/>
                </a:solidFill>
                <a:latin typeface="TAN Nightingale"/>
              </a:rPr>
              <a:t>Requirements</a:t>
            </a:r>
          </a:p>
        </p:txBody>
      </p:sp>
      <p:sp>
        <p:nvSpPr>
          <p:cNvPr id="20" name="TextBox 18">
            <a:extLst>
              <a:ext uri="{FF2B5EF4-FFF2-40B4-BE49-F238E27FC236}">
                <a16:creationId xmlns:a16="http://schemas.microsoft.com/office/drawing/2014/main" id="{5E8B1F93-057E-382D-0C00-F59DD067ABA5}"/>
              </a:ext>
            </a:extLst>
          </p:cNvPr>
          <p:cNvSpPr txBox="1"/>
          <p:nvPr/>
        </p:nvSpPr>
        <p:spPr>
          <a:xfrm>
            <a:off x="309339" y="195477"/>
            <a:ext cx="3810967" cy="240665"/>
          </a:xfrm>
          <a:prstGeom prst="rect">
            <a:avLst/>
          </a:prstGeom>
        </p:spPr>
        <p:txBody>
          <a:bodyPr lIns="0" tIns="0" rIns="0" bIns="0" rtlCol="0" anchor="t">
            <a:spAutoFit/>
          </a:bodyPr>
          <a:lstStyle/>
          <a:p>
            <a:pPr>
              <a:lnSpc>
                <a:spcPts val="1960"/>
              </a:lnSpc>
              <a:spcBef>
                <a:spcPct val="0"/>
              </a:spcBef>
            </a:pPr>
            <a:r>
              <a:rPr lang="en-US" sz="1400" dirty="0">
                <a:solidFill>
                  <a:srgbClr val="F2FC75"/>
                </a:solidFill>
                <a:latin typeface="Gordita"/>
              </a:rPr>
              <a:t>COMP207 Project</a:t>
            </a:r>
          </a:p>
        </p:txBody>
      </p:sp>
      <p:sp>
        <p:nvSpPr>
          <p:cNvPr id="21" name="TextBox 17">
            <a:extLst>
              <a:ext uri="{FF2B5EF4-FFF2-40B4-BE49-F238E27FC236}">
                <a16:creationId xmlns:a16="http://schemas.microsoft.com/office/drawing/2014/main" id="{0106AB18-9564-A45A-C813-4549C0161739}"/>
              </a:ext>
            </a:extLst>
          </p:cNvPr>
          <p:cNvSpPr txBox="1"/>
          <p:nvPr/>
        </p:nvSpPr>
        <p:spPr>
          <a:xfrm>
            <a:off x="15861879" y="195477"/>
            <a:ext cx="2116781" cy="240665"/>
          </a:xfrm>
          <a:prstGeom prst="rect">
            <a:avLst/>
          </a:prstGeom>
        </p:spPr>
        <p:txBody>
          <a:bodyPr lIns="0" tIns="0" rIns="0" bIns="0" rtlCol="0" anchor="t">
            <a:spAutoFit/>
          </a:bodyPr>
          <a:lstStyle/>
          <a:p>
            <a:pPr algn="r">
              <a:lnSpc>
                <a:spcPts val="1960"/>
              </a:lnSpc>
              <a:spcBef>
                <a:spcPct val="0"/>
              </a:spcBef>
            </a:pPr>
            <a:r>
              <a:rPr lang="en-US" sz="1400" dirty="0">
                <a:solidFill>
                  <a:srgbClr val="F2FC75"/>
                </a:solidFill>
                <a:latin typeface="Gordita"/>
              </a:rPr>
              <a:t>AANSS</a:t>
            </a:r>
          </a:p>
        </p:txBody>
      </p:sp>
      <p:grpSp>
        <p:nvGrpSpPr>
          <p:cNvPr id="19" name="Group 13">
            <a:extLst>
              <a:ext uri="{FF2B5EF4-FFF2-40B4-BE49-F238E27FC236}">
                <a16:creationId xmlns:a16="http://schemas.microsoft.com/office/drawing/2014/main" id="{0C80B89E-E1D4-461E-2156-A6DD924D12AB}"/>
              </a:ext>
            </a:extLst>
          </p:cNvPr>
          <p:cNvGrpSpPr/>
          <p:nvPr/>
        </p:nvGrpSpPr>
        <p:grpSpPr>
          <a:xfrm rot="5400000">
            <a:off x="15468600" y="1485900"/>
            <a:ext cx="1870567" cy="1870567"/>
            <a:chOff x="0" y="0"/>
            <a:chExt cx="2494090" cy="2494090"/>
          </a:xfrm>
        </p:grpSpPr>
        <p:grpSp>
          <p:nvGrpSpPr>
            <p:cNvPr id="23" name="Group 14">
              <a:extLst>
                <a:ext uri="{FF2B5EF4-FFF2-40B4-BE49-F238E27FC236}">
                  <a16:creationId xmlns:a16="http://schemas.microsoft.com/office/drawing/2014/main" id="{2355D9A6-1859-C61C-51D8-846644E111D1}"/>
                </a:ext>
              </a:extLst>
            </p:cNvPr>
            <p:cNvGrpSpPr/>
            <p:nvPr/>
          </p:nvGrpSpPr>
          <p:grpSpPr>
            <a:xfrm>
              <a:off x="0" y="0"/>
              <a:ext cx="2494090" cy="2494090"/>
              <a:chOff x="0" y="0"/>
              <a:chExt cx="812800" cy="812800"/>
            </a:xfrm>
          </p:grpSpPr>
          <p:sp>
            <p:nvSpPr>
              <p:cNvPr id="27" name="Freeform 15">
                <a:extLst>
                  <a:ext uri="{FF2B5EF4-FFF2-40B4-BE49-F238E27FC236}">
                    <a16:creationId xmlns:a16="http://schemas.microsoft.com/office/drawing/2014/main" id="{39E0DD30-30CD-42D8-5ED3-6FD42BFE2AB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2FC75"/>
                </a:solidFill>
                <a:prstDash val="solid"/>
                <a:miter/>
              </a:ln>
            </p:spPr>
            <p:txBody>
              <a:bodyPr/>
              <a:lstStyle/>
              <a:p>
                <a:endParaRPr lang="en-US"/>
              </a:p>
            </p:txBody>
          </p:sp>
          <p:sp>
            <p:nvSpPr>
              <p:cNvPr id="28" name="TextBox 16">
                <a:extLst>
                  <a:ext uri="{FF2B5EF4-FFF2-40B4-BE49-F238E27FC236}">
                    <a16:creationId xmlns:a16="http://schemas.microsoft.com/office/drawing/2014/main" id="{05AA320C-843D-C3D3-6AF0-9923D4C74E27}"/>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24" name="AutoShape 17">
              <a:extLst>
                <a:ext uri="{FF2B5EF4-FFF2-40B4-BE49-F238E27FC236}">
                  <a16:creationId xmlns:a16="http://schemas.microsoft.com/office/drawing/2014/main" id="{BCD62F3D-A2D5-52E4-98D8-AF0DC95DC7FB}"/>
                </a:ext>
              </a:extLst>
            </p:cNvPr>
            <p:cNvSpPr/>
            <p:nvPr/>
          </p:nvSpPr>
          <p:spPr>
            <a:xfrm>
              <a:off x="617743" y="617743"/>
              <a:ext cx="1257488" cy="1257488"/>
            </a:xfrm>
            <a:prstGeom prst="line">
              <a:avLst/>
            </a:prstGeom>
            <a:ln w="46187" cap="flat">
              <a:solidFill>
                <a:srgbClr val="F2FC75"/>
              </a:solidFill>
              <a:prstDash val="solid"/>
              <a:headEnd type="none" w="sm" len="sm"/>
              <a:tailEnd type="none" w="sm" len="sm"/>
            </a:ln>
          </p:spPr>
          <p:txBody>
            <a:bodyPr/>
            <a:lstStyle/>
            <a:p>
              <a:endParaRPr lang="en-US"/>
            </a:p>
          </p:txBody>
        </p:sp>
        <p:sp>
          <p:nvSpPr>
            <p:cNvPr id="25" name="AutoShape 18">
              <a:extLst>
                <a:ext uri="{FF2B5EF4-FFF2-40B4-BE49-F238E27FC236}">
                  <a16:creationId xmlns:a16="http://schemas.microsoft.com/office/drawing/2014/main" id="{85AB820C-92F3-4657-8D32-A1B08EE3B2D6}"/>
                </a:ext>
              </a:extLst>
            </p:cNvPr>
            <p:cNvSpPr/>
            <p:nvPr/>
          </p:nvSpPr>
          <p:spPr>
            <a:xfrm>
              <a:off x="1056427" y="1869583"/>
              <a:ext cx="832442" cy="0"/>
            </a:xfrm>
            <a:prstGeom prst="line">
              <a:avLst/>
            </a:prstGeom>
            <a:ln w="46187" cap="flat">
              <a:solidFill>
                <a:srgbClr val="F2FC75"/>
              </a:solidFill>
              <a:prstDash val="solid"/>
              <a:headEnd type="none" w="sm" len="sm"/>
              <a:tailEnd type="none" w="sm" len="sm"/>
            </a:ln>
          </p:spPr>
          <p:txBody>
            <a:bodyPr/>
            <a:lstStyle/>
            <a:p>
              <a:endParaRPr lang="en-US"/>
            </a:p>
          </p:txBody>
        </p:sp>
        <p:sp>
          <p:nvSpPr>
            <p:cNvPr id="26" name="AutoShape 19">
              <a:extLst>
                <a:ext uri="{FF2B5EF4-FFF2-40B4-BE49-F238E27FC236}">
                  <a16:creationId xmlns:a16="http://schemas.microsoft.com/office/drawing/2014/main" id="{AD19DC0F-ACFC-79EA-4B59-C7E280D51E18}"/>
                </a:ext>
              </a:extLst>
            </p:cNvPr>
            <p:cNvSpPr/>
            <p:nvPr/>
          </p:nvSpPr>
          <p:spPr>
            <a:xfrm flipV="1">
              <a:off x="1869583" y="1015750"/>
              <a:ext cx="0" cy="832442"/>
            </a:xfrm>
            <a:prstGeom prst="line">
              <a:avLst/>
            </a:prstGeom>
            <a:ln w="46187" cap="flat">
              <a:solidFill>
                <a:srgbClr val="F2FC75"/>
              </a:solidFill>
              <a:prstDash val="solid"/>
              <a:headEnd type="none" w="sm" len="sm"/>
              <a:tailEnd type="none" w="sm" len="sm"/>
            </a:ln>
          </p:spPr>
          <p:txBody>
            <a:bodyPr/>
            <a:lstStyle/>
            <a:p>
              <a:endParaRPr lang="en-US"/>
            </a:p>
          </p:txBody>
        </p:sp>
      </p:grpSp>
      <p:pic>
        <p:nvPicPr>
          <p:cNvPr id="6" name="Picture 5">
            <a:extLst>
              <a:ext uri="{FF2B5EF4-FFF2-40B4-BE49-F238E27FC236}">
                <a16:creationId xmlns:a16="http://schemas.microsoft.com/office/drawing/2014/main" id="{7E55EA34-FBD0-9278-DB10-9182A404E16E}"/>
              </a:ext>
            </a:extLst>
          </p:cNvPr>
          <p:cNvPicPr>
            <a:picLocks noChangeAspect="1"/>
          </p:cNvPicPr>
          <p:nvPr/>
        </p:nvPicPr>
        <p:blipFill rotWithShape="1">
          <a:blip r:embed="rId2"/>
          <a:srcRect t="31540" b="8505"/>
          <a:stretch/>
        </p:blipFill>
        <p:spPr>
          <a:xfrm>
            <a:off x="309339" y="6515100"/>
            <a:ext cx="11496675" cy="3325254"/>
          </a:xfrm>
          <a:prstGeom prst="rect">
            <a:avLst/>
          </a:prstGeom>
        </p:spPr>
      </p:pic>
      <p:pic>
        <p:nvPicPr>
          <p:cNvPr id="8" name="Picture 7">
            <a:extLst>
              <a:ext uri="{FF2B5EF4-FFF2-40B4-BE49-F238E27FC236}">
                <a16:creationId xmlns:a16="http://schemas.microsoft.com/office/drawing/2014/main" id="{5B31EFE4-7F70-0D7A-6263-F67E40F90E43}"/>
              </a:ext>
            </a:extLst>
          </p:cNvPr>
          <p:cNvPicPr>
            <a:picLocks noChangeAspect="1"/>
          </p:cNvPicPr>
          <p:nvPr/>
        </p:nvPicPr>
        <p:blipFill>
          <a:blip r:embed="rId3"/>
          <a:stretch>
            <a:fillRect/>
          </a:stretch>
        </p:blipFill>
        <p:spPr>
          <a:xfrm>
            <a:off x="11936569" y="3605482"/>
            <a:ext cx="6115050" cy="2514600"/>
          </a:xfrm>
          <a:prstGeom prst="rect">
            <a:avLst/>
          </a:prstGeom>
        </p:spPr>
      </p:pic>
      <p:pic>
        <p:nvPicPr>
          <p:cNvPr id="10" name="Picture 9">
            <a:extLst>
              <a:ext uri="{FF2B5EF4-FFF2-40B4-BE49-F238E27FC236}">
                <a16:creationId xmlns:a16="http://schemas.microsoft.com/office/drawing/2014/main" id="{9FB3E477-92CC-FEA0-DEF5-455B50906964}"/>
              </a:ext>
            </a:extLst>
          </p:cNvPr>
          <p:cNvPicPr>
            <a:picLocks noChangeAspect="1"/>
          </p:cNvPicPr>
          <p:nvPr/>
        </p:nvPicPr>
        <p:blipFill>
          <a:blip r:embed="rId4"/>
          <a:stretch>
            <a:fillRect/>
          </a:stretch>
        </p:blipFill>
        <p:spPr>
          <a:xfrm>
            <a:off x="11953741" y="6332734"/>
            <a:ext cx="6080706" cy="2514600"/>
          </a:xfrm>
          <a:prstGeom prst="rect">
            <a:avLst/>
          </a:prstGeom>
        </p:spPr>
      </p:pic>
      <p:pic>
        <p:nvPicPr>
          <p:cNvPr id="12" name="Picture 11">
            <a:extLst>
              <a:ext uri="{FF2B5EF4-FFF2-40B4-BE49-F238E27FC236}">
                <a16:creationId xmlns:a16="http://schemas.microsoft.com/office/drawing/2014/main" id="{F1152901-B74E-498B-FE60-9E77E4D09898}"/>
              </a:ext>
            </a:extLst>
          </p:cNvPr>
          <p:cNvPicPr>
            <a:picLocks noChangeAspect="1"/>
          </p:cNvPicPr>
          <p:nvPr/>
        </p:nvPicPr>
        <p:blipFill>
          <a:blip r:embed="rId5"/>
          <a:stretch>
            <a:fillRect/>
          </a:stretch>
        </p:blipFill>
        <p:spPr>
          <a:xfrm>
            <a:off x="309339" y="3605482"/>
            <a:ext cx="11496675" cy="2757218"/>
          </a:xfrm>
          <a:prstGeom prst="rect">
            <a:avLst/>
          </a:prstGeom>
        </p:spPr>
      </p:pic>
      <p:pic>
        <p:nvPicPr>
          <p:cNvPr id="17" name="Picture 16">
            <a:extLst>
              <a:ext uri="{FF2B5EF4-FFF2-40B4-BE49-F238E27FC236}">
                <a16:creationId xmlns:a16="http://schemas.microsoft.com/office/drawing/2014/main" id="{60EB63C9-7709-59BB-5F88-68215E8AF7F9}"/>
              </a:ext>
            </a:extLst>
          </p:cNvPr>
          <p:cNvPicPr>
            <a:picLocks noChangeAspect="1"/>
          </p:cNvPicPr>
          <p:nvPr/>
        </p:nvPicPr>
        <p:blipFill>
          <a:blip r:embed="rId6"/>
          <a:stretch>
            <a:fillRect/>
          </a:stretch>
        </p:blipFill>
        <p:spPr>
          <a:xfrm>
            <a:off x="11993719" y="9099014"/>
            <a:ext cx="6057900" cy="742950"/>
          </a:xfrm>
          <a:prstGeom prst="rect">
            <a:avLst/>
          </a:prstGeom>
        </p:spPr>
      </p:pic>
    </p:spTree>
    <p:extLst>
      <p:ext uri="{BB962C8B-B14F-4D97-AF65-F5344CB8AC3E}">
        <p14:creationId xmlns:p14="http://schemas.microsoft.com/office/powerpoint/2010/main" val="3413598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16" name="TextBox 16"/>
          <p:cNvSpPr txBox="1"/>
          <p:nvPr/>
        </p:nvSpPr>
        <p:spPr>
          <a:xfrm>
            <a:off x="234375" y="1015029"/>
            <a:ext cx="13892434" cy="2590453"/>
          </a:xfrm>
          <a:prstGeom prst="rect">
            <a:avLst/>
          </a:prstGeom>
        </p:spPr>
        <p:txBody>
          <a:bodyPr wrap="square" lIns="0" tIns="0" rIns="0" bIns="0" rtlCol="0" anchor="t">
            <a:spAutoFit/>
          </a:bodyPr>
          <a:lstStyle/>
          <a:p>
            <a:pPr algn="ctr">
              <a:lnSpc>
                <a:spcPts val="20160"/>
              </a:lnSpc>
              <a:spcBef>
                <a:spcPct val="0"/>
              </a:spcBef>
            </a:pPr>
            <a:r>
              <a:rPr lang="en-US" sz="14400" dirty="0">
                <a:solidFill>
                  <a:srgbClr val="FFFFFF"/>
                </a:solidFill>
                <a:latin typeface="TAN Nightingale"/>
              </a:rPr>
              <a:t>Requirements</a:t>
            </a:r>
          </a:p>
        </p:txBody>
      </p:sp>
      <p:sp>
        <p:nvSpPr>
          <p:cNvPr id="20" name="TextBox 18">
            <a:extLst>
              <a:ext uri="{FF2B5EF4-FFF2-40B4-BE49-F238E27FC236}">
                <a16:creationId xmlns:a16="http://schemas.microsoft.com/office/drawing/2014/main" id="{5E8B1F93-057E-382D-0C00-F59DD067ABA5}"/>
              </a:ext>
            </a:extLst>
          </p:cNvPr>
          <p:cNvSpPr txBox="1"/>
          <p:nvPr/>
        </p:nvSpPr>
        <p:spPr>
          <a:xfrm>
            <a:off x="309339" y="195477"/>
            <a:ext cx="3810967" cy="240665"/>
          </a:xfrm>
          <a:prstGeom prst="rect">
            <a:avLst/>
          </a:prstGeom>
        </p:spPr>
        <p:txBody>
          <a:bodyPr lIns="0" tIns="0" rIns="0" bIns="0" rtlCol="0" anchor="t">
            <a:spAutoFit/>
          </a:bodyPr>
          <a:lstStyle/>
          <a:p>
            <a:pPr>
              <a:lnSpc>
                <a:spcPts val="1960"/>
              </a:lnSpc>
              <a:spcBef>
                <a:spcPct val="0"/>
              </a:spcBef>
            </a:pPr>
            <a:r>
              <a:rPr lang="en-US" sz="1400" dirty="0">
                <a:solidFill>
                  <a:srgbClr val="F2FC75"/>
                </a:solidFill>
                <a:latin typeface="Gordita"/>
              </a:rPr>
              <a:t>COMP207 Project</a:t>
            </a:r>
          </a:p>
        </p:txBody>
      </p:sp>
      <p:sp>
        <p:nvSpPr>
          <p:cNvPr id="21" name="TextBox 17">
            <a:extLst>
              <a:ext uri="{FF2B5EF4-FFF2-40B4-BE49-F238E27FC236}">
                <a16:creationId xmlns:a16="http://schemas.microsoft.com/office/drawing/2014/main" id="{0106AB18-9564-A45A-C813-4549C0161739}"/>
              </a:ext>
            </a:extLst>
          </p:cNvPr>
          <p:cNvSpPr txBox="1"/>
          <p:nvPr/>
        </p:nvSpPr>
        <p:spPr>
          <a:xfrm>
            <a:off x="15861879" y="195477"/>
            <a:ext cx="2116781" cy="240665"/>
          </a:xfrm>
          <a:prstGeom prst="rect">
            <a:avLst/>
          </a:prstGeom>
        </p:spPr>
        <p:txBody>
          <a:bodyPr lIns="0" tIns="0" rIns="0" bIns="0" rtlCol="0" anchor="t">
            <a:spAutoFit/>
          </a:bodyPr>
          <a:lstStyle/>
          <a:p>
            <a:pPr algn="r">
              <a:lnSpc>
                <a:spcPts val="1960"/>
              </a:lnSpc>
              <a:spcBef>
                <a:spcPct val="0"/>
              </a:spcBef>
            </a:pPr>
            <a:r>
              <a:rPr lang="en-US" sz="1400" dirty="0">
                <a:solidFill>
                  <a:srgbClr val="F2FC75"/>
                </a:solidFill>
                <a:latin typeface="Gordita"/>
              </a:rPr>
              <a:t>AANSS</a:t>
            </a:r>
          </a:p>
        </p:txBody>
      </p:sp>
      <p:grpSp>
        <p:nvGrpSpPr>
          <p:cNvPr id="19" name="Group 13">
            <a:extLst>
              <a:ext uri="{FF2B5EF4-FFF2-40B4-BE49-F238E27FC236}">
                <a16:creationId xmlns:a16="http://schemas.microsoft.com/office/drawing/2014/main" id="{0C80B89E-E1D4-461E-2156-A6DD924D12AB}"/>
              </a:ext>
            </a:extLst>
          </p:cNvPr>
          <p:cNvGrpSpPr/>
          <p:nvPr/>
        </p:nvGrpSpPr>
        <p:grpSpPr>
          <a:xfrm rot="5400000">
            <a:off x="15468600" y="1485900"/>
            <a:ext cx="1870567" cy="1870567"/>
            <a:chOff x="0" y="0"/>
            <a:chExt cx="2494090" cy="2494090"/>
          </a:xfrm>
        </p:grpSpPr>
        <p:grpSp>
          <p:nvGrpSpPr>
            <p:cNvPr id="23" name="Group 14">
              <a:extLst>
                <a:ext uri="{FF2B5EF4-FFF2-40B4-BE49-F238E27FC236}">
                  <a16:creationId xmlns:a16="http://schemas.microsoft.com/office/drawing/2014/main" id="{2355D9A6-1859-C61C-51D8-846644E111D1}"/>
                </a:ext>
              </a:extLst>
            </p:cNvPr>
            <p:cNvGrpSpPr/>
            <p:nvPr/>
          </p:nvGrpSpPr>
          <p:grpSpPr>
            <a:xfrm>
              <a:off x="0" y="0"/>
              <a:ext cx="2494090" cy="2494090"/>
              <a:chOff x="0" y="0"/>
              <a:chExt cx="812800" cy="812800"/>
            </a:xfrm>
          </p:grpSpPr>
          <p:sp>
            <p:nvSpPr>
              <p:cNvPr id="27" name="Freeform 15">
                <a:extLst>
                  <a:ext uri="{FF2B5EF4-FFF2-40B4-BE49-F238E27FC236}">
                    <a16:creationId xmlns:a16="http://schemas.microsoft.com/office/drawing/2014/main" id="{39E0DD30-30CD-42D8-5ED3-6FD42BFE2AB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2FC75"/>
                </a:solidFill>
                <a:prstDash val="solid"/>
                <a:miter/>
              </a:ln>
            </p:spPr>
            <p:txBody>
              <a:bodyPr/>
              <a:lstStyle/>
              <a:p>
                <a:endParaRPr lang="en-US"/>
              </a:p>
            </p:txBody>
          </p:sp>
          <p:sp>
            <p:nvSpPr>
              <p:cNvPr id="28" name="TextBox 16">
                <a:extLst>
                  <a:ext uri="{FF2B5EF4-FFF2-40B4-BE49-F238E27FC236}">
                    <a16:creationId xmlns:a16="http://schemas.microsoft.com/office/drawing/2014/main" id="{05AA320C-843D-C3D3-6AF0-9923D4C74E27}"/>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24" name="AutoShape 17">
              <a:extLst>
                <a:ext uri="{FF2B5EF4-FFF2-40B4-BE49-F238E27FC236}">
                  <a16:creationId xmlns:a16="http://schemas.microsoft.com/office/drawing/2014/main" id="{BCD62F3D-A2D5-52E4-98D8-AF0DC95DC7FB}"/>
                </a:ext>
              </a:extLst>
            </p:cNvPr>
            <p:cNvSpPr/>
            <p:nvPr/>
          </p:nvSpPr>
          <p:spPr>
            <a:xfrm>
              <a:off x="617743" y="617743"/>
              <a:ext cx="1257488" cy="1257488"/>
            </a:xfrm>
            <a:prstGeom prst="line">
              <a:avLst/>
            </a:prstGeom>
            <a:ln w="46187" cap="flat">
              <a:solidFill>
                <a:srgbClr val="F2FC75"/>
              </a:solidFill>
              <a:prstDash val="solid"/>
              <a:headEnd type="none" w="sm" len="sm"/>
              <a:tailEnd type="none" w="sm" len="sm"/>
            </a:ln>
          </p:spPr>
          <p:txBody>
            <a:bodyPr/>
            <a:lstStyle/>
            <a:p>
              <a:endParaRPr lang="en-US"/>
            </a:p>
          </p:txBody>
        </p:sp>
        <p:sp>
          <p:nvSpPr>
            <p:cNvPr id="25" name="AutoShape 18">
              <a:extLst>
                <a:ext uri="{FF2B5EF4-FFF2-40B4-BE49-F238E27FC236}">
                  <a16:creationId xmlns:a16="http://schemas.microsoft.com/office/drawing/2014/main" id="{85AB820C-92F3-4657-8D32-A1B08EE3B2D6}"/>
                </a:ext>
              </a:extLst>
            </p:cNvPr>
            <p:cNvSpPr/>
            <p:nvPr/>
          </p:nvSpPr>
          <p:spPr>
            <a:xfrm>
              <a:off x="1056427" y="1869583"/>
              <a:ext cx="832442" cy="0"/>
            </a:xfrm>
            <a:prstGeom prst="line">
              <a:avLst/>
            </a:prstGeom>
            <a:ln w="46187" cap="flat">
              <a:solidFill>
                <a:srgbClr val="F2FC75"/>
              </a:solidFill>
              <a:prstDash val="solid"/>
              <a:headEnd type="none" w="sm" len="sm"/>
              <a:tailEnd type="none" w="sm" len="sm"/>
            </a:ln>
          </p:spPr>
          <p:txBody>
            <a:bodyPr/>
            <a:lstStyle/>
            <a:p>
              <a:endParaRPr lang="en-US"/>
            </a:p>
          </p:txBody>
        </p:sp>
        <p:sp>
          <p:nvSpPr>
            <p:cNvPr id="26" name="AutoShape 19">
              <a:extLst>
                <a:ext uri="{FF2B5EF4-FFF2-40B4-BE49-F238E27FC236}">
                  <a16:creationId xmlns:a16="http://schemas.microsoft.com/office/drawing/2014/main" id="{AD19DC0F-ACFC-79EA-4B59-C7E280D51E18}"/>
                </a:ext>
              </a:extLst>
            </p:cNvPr>
            <p:cNvSpPr/>
            <p:nvPr/>
          </p:nvSpPr>
          <p:spPr>
            <a:xfrm flipV="1">
              <a:off x="1869583" y="1015750"/>
              <a:ext cx="0" cy="832442"/>
            </a:xfrm>
            <a:prstGeom prst="line">
              <a:avLst/>
            </a:prstGeom>
            <a:ln w="46187" cap="flat">
              <a:solidFill>
                <a:srgbClr val="F2FC75"/>
              </a:solidFill>
              <a:prstDash val="solid"/>
              <a:headEnd type="none" w="sm" len="sm"/>
              <a:tailEnd type="none" w="sm" len="sm"/>
            </a:ln>
          </p:spPr>
          <p:txBody>
            <a:bodyPr/>
            <a:lstStyle/>
            <a:p>
              <a:endParaRPr lang="en-US"/>
            </a:p>
          </p:txBody>
        </p:sp>
      </p:grpSp>
      <p:sp>
        <p:nvSpPr>
          <p:cNvPr id="15" name="TextBox 3">
            <a:extLst>
              <a:ext uri="{FF2B5EF4-FFF2-40B4-BE49-F238E27FC236}">
                <a16:creationId xmlns:a16="http://schemas.microsoft.com/office/drawing/2014/main" id="{1813D20E-AB5C-254D-E7FC-D7BF73229994}"/>
              </a:ext>
            </a:extLst>
          </p:cNvPr>
          <p:cNvSpPr txBox="1"/>
          <p:nvPr/>
        </p:nvSpPr>
        <p:spPr>
          <a:xfrm>
            <a:off x="685800" y="4184369"/>
            <a:ext cx="12172293" cy="428387"/>
          </a:xfrm>
          <a:prstGeom prst="rect">
            <a:avLst/>
          </a:prstGeom>
        </p:spPr>
        <p:txBody>
          <a:bodyPr wrap="square" lIns="0" tIns="0" rIns="0" bIns="0" rtlCol="0" anchor="t">
            <a:spAutoFit/>
          </a:bodyPr>
          <a:lstStyle/>
          <a:p>
            <a:pPr algn="l" rtl="1">
              <a:lnSpc>
                <a:spcPct val="150000"/>
              </a:lnSpc>
            </a:pPr>
            <a:r>
              <a:rPr lang="en-US" sz="2100" dirty="0">
                <a:solidFill>
                  <a:srgbClr val="FFFFFF"/>
                </a:solidFill>
                <a:latin typeface="Gordita"/>
              </a:rPr>
              <a:t>More can be found in Ta2seema.txt on The GitHub repo.</a:t>
            </a:r>
          </a:p>
        </p:txBody>
      </p:sp>
    </p:spTree>
    <p:extLst>
      <p:ext uri="{BB962C8B-B14F-4D97-AF65-F5344CB8AC3E}">
        <p14:creationId xmlns:p14="http://schemas.microsoft.com/office/powerpoint/2010/main" val="421818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10" name="TextBox 10"/>
          <p:cNvSpPr txBox="1"/>
          <p:nvPr/>
        </p:nvSpPr>
        <p:spPr>
          <a:xfrm>
            <a:off x="1028700" y="1028700"/>
            <a:ext cx="10214029" cy="2190750"/>
          </a:xfrm>
          <a:prstGeom prst="rect">
            <a:avLst/>
          </a:prstGeom>
        </p:spPr>
        <p:txBody>
          <a:bodyPr lIns="0" tIns="0" rIns="0" bIns="0" rtlCol="0" anchor="t">
            <a:spAutoFit/>
          </a:bodyPr>
          <a:lstStyle/>
          <a:p>
            <a:pPr marL="0" lvl="0" indent="0" algn="l">
              <a:lnSpc>
                <a:spcPts val="17280"/>
              </a:lnSpc>
              <a:spcBef>
                <a:spcPct val="0"/>
              </a:spcBef>
            </a:pPr>
            <a:r>
              <a:rPr lang="en-US" sz="14400" dirty="0">
                <a:solidFill>
                  <a:srgbClr val="FFFFFF"/>
                </a:solidFill>
                <a:latin typeface="TAN Nightingale"/>
              </a:rPr>
              <a:t>Our Team</a:t>
            </a:r>
          </a:p>
        </p:txBody>
      </p:sp>
      <p:sp>
        <p:nvSpPr>
          <p:cNvPr id="15" name="TextBox 15"/>
          <p:cNvSpPr txBox="1"/>
          <p:nvPr/>
        </p:nvSpPr>
        <p:spPr>
          <a:xfrm>
            <a:off x="634016" y="3924300"/>
            <a:ext cx="3342873" cy="432683"/>
          </a:xfrm>
          <a:prstGeom prst="rect">
            <a:avLst/>
          </a:prstGeom>
        </p:spPr>
        <p:txBody>
          <a:bodyPr wrap="square" lIns="0" tIns="0" rIns="0" bIns="0" rtlCol="0" anchor="t">
            <a:spAutoFit/>
          </a:bodyPr>
          <a:lstStyle/>
          <a:p>
            <a:pPr marL="0" lvl="0" indent="0" algn="ctr">
              <a:lnSpc>
                <a:spcPts val="3639"/>
              </a:lnSpc>
              <a:spcBef>
                <a:spcPct val="0"/>
              </a:spcBef>
            </a:pPr>
            <a:r>
              <a:rPr lang="en-US" sz="2799" dirty="0">
                <a:solidFill>
                  <a:srgbClr val="FFFFFF"/>
                </a:solidFill>
                <a:latin typeface="Gordita" panose="020B0604020202020204" charset="0"/>
                <a:cs typeface="Gordita" panose="020B0604020202020204" charset="0"/>
              </a:rPr>
              <a:t>Ahmed Khaled </a:t>
            </a:r>
          </a:p>
        </p:txBody>
      </p:sp>
      <p:grpSp>
        <p:nvGrpSpPr>
          <p:cNvPr id="25" name="Group 25"/>
          <p:cNvGrpSpPr/>
          <p:nvPr/>
        </p:nvGrpSpPr>
        <p:grpSpPr>
          <a:xfrm>
            <a:off x="11736875" y="1028700"/>
            <a:ext cx="1870567" cy="1870567"/>
            <a:chOff x="0" y="0"/>
            <a:chExt cx="2494090" cy="2494090"/>
          </a:xfrm>
        </p:grpSpPr>
        <p:grpSp>
          <p:nvGrpSpPr>
            <p:cNvPr id="26" name="Group 26"/>
            <p:cNvGrpSpPr/>
            <p:nvPr/>
          </p:nvGrpSpPr>
          <p:grpSpPr>
            <a:xfrm>
              <a:off x="0" y="0"/>
              <a:ext cx="2494090" cy="2494090"/>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A91F8"/>
                </a:solidFill>
                <a:prstDash val="solid"/>
                <a:miter/>
              </a:ln>
            </p:spPr>
            <p:txBody>
              <a:bodyPr/>
              <a:lstStyle/>
              <a:p>
                <a:endParaRPr lang="en-US"/>
              </a:p>
            </p:txBody>
          </p:sp>
          <p:sp>
            <p:nvSpPr>
              <p:cNvPr id="28" name="TextBox 28"/>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29" name="AutoShape 29"/>
            <p:cNvSpPr/>
            <p:nvPr/>
          </p:nvSpPr>
          <p:spPr>
            <a:xfrm>
              <a:off x="617743" y="617743"/>
              <a:ext cx="1257488" cy="1257488"/>
            </a:xfrm>
            <a:prstGeom prst="line">
              <a:avLst/>
            </a:prstGeom>
            <a:ln w="46187" cap="flat">
              <a:solidFill>
                <a:srgbClr val="CA91F8"/>
              </a:solidFill>
              <a:prstDash val="solid"/>
              <a:headEnd type="none" w="sm" len="sm"/>
              <a:tailEnd type="none" w="sm" len="sm"/>
            </a:ln>
          </p:spPr>
          <p:txBody>
            <a:bodyPr/>
            <a:lstStyle/>
            <a:p>
              <a:endParaRPr lang="en-US"/>
            </a:p>
          </p:txBody>
        </p:sp>
        <p:sp>
          <p:nvSpPr>
            <p:cNvPr id="30" name="AutoShape 30"/>
            <p:cNvSpPr/>
            <p:nvPr/>
          </p:nvSpPr>
          <p:spPr>
            <a:xfrm>
              <a:off x="1056427" y="1869583"/>
              <a:ext cx="832442" cy="0"/>
            </a:xfrm>
            <a:prstGeom prst="line">
              <a:avLst/>
            </a:prstGeom>
            <a:ln w="46187" cap="flat">
              <a:solidFill>
                <a:srgbClr val="CA91F8"/>
              </a:solidFill>
              <a:prstDash val="solid"/>
              <a:headEnd type="none" w="sm" len="sm"/>
              <a:tailEnd type="none" w="sm" len="sm"/>
            </a:ln>
          </p:spPr>
          <p:txBody>
            <a:bodyPr/>
            <a:lstStyle/>
            <a:p>
              <a:endParaRPr lang="en-US"/>
            </a:p>
          </p:txBody>
        </p:sp>
        <p:sp>
          <p:nvSpPr>
            <p:cNvPr id="31" name="AutoShape 31"/>
            <p:cNvSpPr/>
            <p:nvPr/>
          </p:nvSpPr>
          <p:spPr>
            <a:xfrm flipV="1">
              <a:off x="1869583" y="1015750"/>
              <a:ext cx="0" cy="832442"/>
            </a:xfrm>
            <a:prstGeom prst="line">
              <a:avLst/>
            </a:prstGeom>
            <a:ln w="46187" cap="flat">
              <a:solidFill>
                <a:srgbClr val="CA91F8"/>
              </a:solidFill>
              <a:prstDash val="solid"/>
              <a:headEnd type="none" w="sm" len="sm"/>
              <a:tailEnd type="none" w="sm" len="sm"/>
            </a:ln>
          </p:spPr>
          <p:txBody>
            <a:bodyPr/>
            <a:lstStyle/>
            <a:p>
              <a:endParaRPr lang="en-US"/>
            </a:p>
          </p:txBody>
        </p:sp>
      </p:grpSp>
      <p:sp>
        <p:nvSpPr>
          <p:cNvPr id="42" name="TextBox 17">
            <a:extLst>
              <a:ext uri="{FF2B5EF4-FFF2-40B4-BE49-F238E27FC236}">
                <a16:creationId xmlns:a16="http://schemas.microsoft.com/office/drawing/2014/main" id="{C1FC183F-2038-043B-D4FF-CF51B9F3318D}"/>
              </a:ext>
            </a:extLst>
          </p:cNvPr>
          <p:cNvSpPr txBox="1"/>
          <p:nvPr/>
        </p:nvSpPr>
        <p:spPr>
          <a:xfrm>
            <a:off x="15861879" y="195477"/>
            <a:ext cx="2116781" cy="240665"/>
          </a:xfrm>
          <a:prstGeom prst="rect">
            <a:avLst/>
          </a:prstGeom>
        </p:spPr>
        <p:txBody>
          <a:bodyPr lIns="0" tIns="0" rIns="0" bIns="0" rtlCol="0" anchor="t">
            <a:spAutoFit/>
          </a:bodyPr>
          <a:lstStyle/>
          <a:p>
            <a:pPr algn="r">
              <a:lnSpc>
                <a:spcPts val="1960"/>
              </a:lnSpc>
              <a:spcBef>
                <a:spcPct val="0"/>
              </a:spcBef>
            </a:pPr>
            <a:r>
              <a:rPr lang="en-US" sz="1400" dirty="0">
                <a:solidFill>
                  <a:srgbClr val="F2FC75"/>
                </a:solidFill>
                <a:latin typeface="Gordita"/>
              </a:rPr>
              <a:t>AANSS</a:t>
            </a:r>
          </a:p>
        </p:txBody>
      </p:sp>
      <p:sp>
        <p:nvSpPr>
          <p:cNvPr id="43" name="TextBox 15">
            <a:extLst>
              <a:ext uri="{FF2B5EF4-FFF2-40B4-BE49-F238E27FC236}">
                <a16:creationId xmlns:a16="http://schemas.microsoft.com/office/drawing/2014/main" id="{5C6CE353-B3EF-E5EB-1062-E137ED794F6F}"/>
              </a:ext>
            </a:extLst>
          </p:cNvPr>
          <p:cNvSpPr txBox="1"/>
          <p:nvPr/>
        </p:nvSpPr>
        <p:spPr>
          <a:xfrm>
            <a:off x="509789" y="4686300"/>
            <a:ext cx="3467100" cy="432683"/>
          </a:xfrm>
          <a:prstGeom prst="rect">
            <a:avLst/>
          </a:prstGeom>
        </p:spPr>
        <p:txBody>
          <a:bodyPr wrap="square" lIns="0" tIns="0" rIns="0" bIns="0" rtlCol="0" anchor="t">
            <a:spAutoFit/>
          </a:bodyPr>
          <a:lstStyle/>
          <a:p>
            <a:pPr marL="0" lvl="0" indent="0" algn="ctr">
              <a:lnSpc>
                <a:spcPts val="3639"/>
              </a:lnSpc>
              <a:spcBef>
                <a:spcPct val="0"/>
              </a:spcBef>
            </a:pPr>
            <a:r>
              <a:rPr lang="en-US" sz="2799" dirty="0">
                <a:solidFill>
                  <a:srgbClr val="FFFFFF"/>
                </a:solidFill>
                <a:latin typeface="Gordita" panose="020B0604020202020204" charset="0"/>
                <a:cs typeface="Gordita" panose="020B0604020202020204" charset="0"/>
              </a:rPr>
              <a:t>Ahmed Ashraf</a:t>
            </a:r>
          </a:p>
        </p:txBody>
      </p:sp>
      <p:sp>
        <p:nvSpPr>
          <p:cNvPr id="44" name="TextBox 15">
            <a:extLst>
              <a:ext uri="{FF2B5EF4-FFF2-40B4-BE49-F238E27FC236}">
                <a16:creationId xmlns:a16="http://schemas.microsoft.com/office/drawing/2014/main" id="{3B887E10-8764-7A33-F37F-8DD3A6A96459}"/>
              </a:ext>
            </a:extLst>
          </p:cNvPr>
          <p:cNvSpPr txBox="1"/>
          <p:nvPr/>
        </p:nvSpPr>
        <p:spPr>
          <a:xfrm>
            <a:off x="685800" y="5448300"/>
            <a:ext cx="3467100" cy="432683"/>
          </a:xfrm>
          <a:prstGeom prst="rect">
            <a:avLst/>
          </a:prstGeom>
        </p:spPr>
        <p:txBody>
          <a:bodyPr wrap="square" lIns="0" tIns="0" rIns="0" bIns="0" rtlCol="0" anchor="t">
            <a:spAutoFit/>
          </a:bodyPr>
          <a:lstStyle/>
          <a:p>
            <a:pPr marL="0" lvl="0" indent="0" algn="ctr">
              <a:lnSpc>
                <a:spcPts val="3639"/>
              </a:lnSpc>
              <a:spcBef>
                <a:spcPct val="0"/>
              </a:spcBef>
            </a:pPr>
            <a:r>
              <a:rPr lang="en-US" sz="2799" dirty="0">
                <a:solidFill>
                  <a:srgbClr val="FFFFFF"/>
                </a:solidFill>
                <a:latin typeface="Gordita" panose="020B0604020202020204" charset="0"/>
                <a:cs typeface="Gordita" panose="020B0604020202020204" charset="0"/>
              </a:rPr>
              <a:t>Noureen Ahmed</a:t>
            </a:r>
          </a:p>
        </p:txBody>
      </p:sp>
      <p:sp>
        <p:nvSpPr>
          <p:cNvPr id="45" name="TextBox 15">
            <a:extLst>
              <a:ext uri="{FF2B5EF4-FFF2-40B4-BE49-F238E27FC236}">
                <a16:creationId xmlns:a16="http://schemas.microsoft.com/office/drawing/2014/main" id="{664B3FAF-1092-678B-3B78-A10821670A94}"/>
              </a:ext>
            </a:extLst>
          </p:cNvPr>
          <p:cNvSpPr txBox="1"/>
          <p:nvPr/>
        </p:nvSpPr>
        <p:spPr>
          <a:xfrm>
            <a:off x="509789" y="6210300"/>
            <a:ext cx="3467100" cy="432683"/>
          </a:xfrm>
          <a:prstGeom prst="rect">
            <a:avLst/>
          </a:prstGeom>
        </p:spPr>
        <p:txBody>
          <a:bodyPr wrap="square" lIns="0" tIns="0" rIns="0" bIns="0" rtlCol="0" anchor="t">
            <a:spAutoFit/>
          </a:bodyPr>
          <a:lstStyle/>
          <a:p>
            <a:pPr marL="0" lvl="0" indent="0" algn="ctr">
              <a:lnSpc>
                <a:spcPts val="3639"/>
              </a:lnSpc>
              <a:spcBef>
                <a:spcPct val="0"/>
              </a:spcBef>
            </a:pPr>
            <a:r>
              <a:rPr lang="en-US" sz="2799" dirty="0">
                <a:solidFill>
                  <a:srgbClr val="FFFFFF"/>
                </a:solidFill>
                <a:latin typeface="Gordita" panose="020B0604020202020204" charset="0"/>
                <a:cs typeface="Gordita" panose="020B0604020202020204" charset="0"/>
              </a:rPr>
              <a:t>Seif Mohamed</a:t>
            </a:r>
          </a:p>
        </p:txBody>
      </p:sp>
      <p:sp>
        <p:nvSpPr>
          <p:cNvPr id="5" name="TextBox 15">
            <a:extLst>
              <a:ext uri="{FF2B5EF4-FFF2-40B4-BE49-F238E27FC236}">
                <a16:creationId xmlns:a16="http://schemas.microsoft.com/office/drawing/2014/main" id="{ED07B86C-AFBC-DF57-2432-37B4B0EE831D}"/>
              </a:ext>
            </a:extLst>
          </p:cNvPr>
          <p:cNvSpPr txBox="1"/>
          <p:nvPr/>
        </p:nvSpPr>
        <p:spPr>
          <a:xfrm>
            <a:off x="228600" y="6972300"/>
            <a:ext cx="3467100" cy="432683"/>
          </a:xfrm>
          <a:prstGeom prst="rect">
            <a:avLst/>
          </a:prstGeom>
        </p:spPr>
        <p:txBody>
          <a:bodyPr wrap="square" lIns="0" tIns="0" rIns="0" bIns="0" rtlCol="0" anchor="t">
            <a:spAutoFit/>
          </a:bodyPr>
          <a:lstStyle/>
          <a:p>
            <a:pPr marL="0" lvl="0" indent="0" algn="ctr">
              <a:lnSpc>
                <a:spcPts val="3639"/>
              </a:lnSpc>
              <a:spcBef>
                <a:spcPct val="0"/>
              </a:spcBef>
            </a:pPr>
            <a:r>
              <a:rPr lang="en-US" sz="2799" dirty="0">
                <a:solidFill>
                  <a:srgbClr val="FFFFFF"/>
                </a:solidFill>
                <a:latin typeface="Gordita" panose="020B0604020202020204" charset="0"/>
                <a:cs typeface="Gordita" panose="020B0604020202020204" charset="0"/>
              </a:rPr>
              <a:t>Sherif </a:t>
            </a:r>
            <a:r>
              <a:rPr lang="en-US" sz="2799" dirty="0" err="1">
                <a:solidFill>
                  <a:srgbClr val="FFFFFF"/>
                </a:solidFill>
                <a:latin typeface="Gordita" panose="020B0604020202020204" charset="0"/>
                <a:cs typeface="Gordita" panose="020B0604020202020204" charset="0"/>
              </a:rPr>
              <a:t>Lotfy</a:t>
            </a:r>
            <a:endParaRPr lang="en-US" sz="2799" dirty="0">
              <a:solidFill>
                <a:srgbClr val="FFFFFF"/>
              </a:solidFill>
              <a:latin typeface="Gordita" panose="020B0604020202020204" charset="0"/>
              <a:cs typeface="Gordita" panose="020B0604020202020204" charset="0"/>
            </a:endParaRPr>
          </a:p>
        </p:txBody>
      </p:sp>
      <p:sp>
        <p:nvSpPr>
          <p:cNvPr id="6" name="TextBox 10">
            <a:extLst>
              <a:ext uri="{FF2B5EF4-FFF2-40B4-BE49-F238E27FC236}">
                <a16:creationId xmlns:a16="http://schemas.microsoft.com/office/drawing/2014/main" id="{60758FAB-FF37-CDA0-DEB9-33DFA0534818}"/>
              </a:ext>
            </a:extLst>
          </p:cNvPr>
          <p:cNvSpPr txBox="1"/>
          <p:nvPr/>
        </p:nvSpPr>
        <p:spPr>
          <a:xfrm rot="16200000">
            <a:off x="12152286" y="2484849"/>
            <a:ext cx="10214029" cy="2120132"/>
          </a:xfrm>
          <a:prstGeom prst="rect">
            <a:avLst/>
          </a:prstGeom>
        </p:spPr>
        <p:txBody>
          <a:bodyPr lIns="0" tIns="0" rIns="0" bIns="0" rtlCol="0" anchor="t">
            <a:spAutoFit/>
          </a:bodyPr>
          <a:lstStyle/>
          <a:p>
            <a:pPr marL="0" lvl="0" indent="0" algn="l">
              <a:lnSpc>
                <a:spcPts val="17280"/>
              </a:lnSpc>
              <a:spcBef>
                <a:spcPct val="0"/>
              </a:spcBef>
            </a:pPr>
            <a:r>
              <a:rPr lang="en-US" sz="14400" dirty="0">
                <a:solidFill>
                  <a:srgbClr val="CA91F8"/>
                </a:solidFill>
                <a:latin typeface="Tenorite" panose="020F0502020204030204" pitchFamily="2" charset="0"/>
              </a:rPr>
              <a:t>AANSS</a:t>
            </a:r>
          </a:p>
        </p:txBody>
      </p:sp>
    </p:spTree>
    <p:extLst>
      <p:ext uri="{BB962C8B-B14F-4D97-AF65-F5344CB8AC3E}">
        <p14:creationId xmlns:p14="http://schemas.microsoft.com/office/powerpoint/2010/main" val="2422241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fade">
                                      <p:cBhvr>
                                        <p:cTn id="12" dur="500"/>
                                        <p:tgtEl>
                                          <p:spTgt spid="15">
                                            <p:txEl>
                                              <p:pRg st="0" end="0"/>
                                            </p:txEl>
                                          </p:spTgt>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16" name="TextBox 16"/>
          <p:cNvSpPr txBox="1"/>
          <p:nvPr/>
        </p:nvSpPr>
        <p:spPr>
          <a:xfrm>
            <a:off x="239741" y="1320738"/>
            <a:ext cx="11658600" cy="2590453"/>
          </a:xfrm>
          <a:prstGeom prst="rect">
            <a:avLst/>
          </a:prstGeom>
        </p:spPr>
        <p:txBody>
          <a:bodyPr wrap="square" lIns="0" tIns="0" rIns="0" bIns="0" rtlCol="0" anchor="t">
            <a:spAutoFit/>
          </a:bodyPr>
          <a:lstStyle/>
          <a:p>
            <a:pPr algn="ctr">
              <a:lnSpc>
                <a:spcPts val="20160"/>
              </a:lnSpc>
              <a:spcBef>
                <a:spcPct val="0"/>
              </a:spcBef>
            </a:pPr>
            <a:r>
              <a:rPr lang="en-US" sz="14400" dirty="0">
                <a:solidFill>
                  <a:srgbClr val="FFFFFF"/>
                </a:solidFill>
                <a:latin typeface="TAN Nightingale"/>
              </a:rPr>
              <a:t>Supervisors</a:t>
            </a:r>
          </a:p>
        </p:txBody>
      </p:sp>
      <p:sp>
        <p:nvSpPr>
          <p:cNvPr id="20" name="TextBox 18">
            <a:extLst>
              <a:ext uri="{FF2B5EF4-FFF2-40B4-BE49-F238E27FC236}">
                <a16:creationId xmlns:a16="http://schemas.microsoft.com/office/drawing/2014/main" id="{5E8B1F93-057E-382D-0C00-F59DD067ABA5}"/>
              </a:ext>
            </a:extLst>
          </p:cNvPr>
          <p:cNvSpPr txBox="1"/>
          <p:nvPr/>
        </p:nvSpPr>
        <p:spPr>
          <a:xfrm>
            <a:off x="309339" y="195477"/>
            <a:ext cx="3810967" cy="240665"/>
          </a:xfrm>
          <a:prstGeom prst="rect">
            <a:avLst/>
          </a:prstGeom>
        </p:spPr>
        <p:txBody>
          <a:bodyPr lIns="0" tIns="0" rIns="0" bIns="0" rtlCol="0" anchor="t">
            <a:spAutoFit/>
          </a:bodyPr>
          <a:lstStyle/>
          <a:p>
            <a:pPr>
              <a:lnSpc>
                <a:spcPts val="1960"/>
              </a:lnSpc>
              <a:spcBef>
                <a:spcPct val="0"/>
              </a:spcBef>
            </a:pPr>
            <a:r>
              <a:rPr lang="en-US" sz="1400" dirty="0">
                <a:solidFill>
                  <a:srgbClr val="F2FC75"/>
                </a:solidFill>
                <a:latin typeface="Gordita"/>
              </a:rPr>
              <a:t>COMP207 Project</a:t>
            </a:r>
          </a:p>
        </p:txBody>
      </p:sp>
      <p:sp>
        <p:nvSpPr>
          <p:cNvPr id="21" name="TextBox 17">
            <a:extLst>
              <a:ext uri="{FF2B5EF4-FFF2-40B4-BE49-F238E27FC236}">
                <a16:creationId xmlns:a16="http://schemas.microsoft.com/office/drawing/2014/main" id="{0106AB18-9564-A45A-C813-4549C0161739}"/>
              </a:ext>
            </a:extLst>
          </p:cNvPr>
          <p:cNvSpPr txBox="1"/>
          <p:nvPr/>
        </p:nvSpPr>
        <p:spPr>
          <a:xfrm>
            <a:off x="15861879" y="195477"/>
            <a:ext cx="2116781" cy="240665"/>
          </a:xfrm>
          <a:prstGeom prst="rect">
            <a:avLst/>
          </a:prstGeom>
        </p:spPr>
        <p:txBody>
          <a:bodyPr lIns="0" tIns="0" rIns="0" bIns="0" rtlCol="0" anchor="t">
            <a:spAutoFit/>
          </a:bodyPr>
          <a:lstStyle/>
          <a:p>
            <a:pPr algn="r">
              <a:lnSpc>
                <a:spcPts val="1960"/>
              </a:lnSpc>
              <a:spcBef>
                <a:spcPct val="0"/>
              </a:spcBef>
            </a:pPr>
            <a:r>
              <a:rPr lang="en-US" sz="1400" dirty="0">
                <a:solidFill>
                  <a:srgbClr val="F2FC75"/>
                </a:solidFill>
                <a:latin typeface="Gordita"/>
              </a:rPr>
              <a:t>AANSS</a:t>
            </a:r>
          </a:p>
        </p:txBody>
      </p:sp>
      <p:sp>
        <p:nvSpPr>
          <p:cNvPr id="22" name="TextBox 16">
            <a:extLst>
              <a:ext uri="{FF2B5EF4-FFF2-40B4-BE49-F238E27FC236}">
                <a16:creationId xmlns:a16="http://schemas.microsoft.com/office/drawing/2014/main" id="{30E78647-AE40-A9BA-946C-074AE500A8D9}"/>
              </a:ext>
            </a:extLst>
          </p:cNvPr>
          <p:cNvSpPr txBox="1"/>
          <p:nvPr/>
        </p:nvSpPr>
        <p:spPr>
          <a:xfrm>
            <a:off x="0" y="3390113"/>
            <a:ext cx="8382000" cy="2165080"/>
          </a:xfrm>
          <a:prstGeom prst="rect">
            <a:avLst/>
          </a:prstGeom>
        </p:spPr>
        <p:txBody>
          <a:bodyPr wrap="square" lIns="0" tIns="0" rIns="0" bIns="0" rtlCol="0" anchor="t">
            <a:spAutoFit/>
          </a:bodyPr>
          <a:lstStyle/>
          <a:p>
            <a:pPr algn="ctr">
              <a:lnSpc>
                <a:spcPts val="20160"/>
              </a:lnSpc>
              <a:spcBef>
                <a:spcPct val="0"/>
              </a:spcBef>
            </a:pPr>
            <a:r>
              <a:rPr lang="en-US" sz="7200" dirty="0">
                <a:solidFill>
                  <a:schemeClr val="accent4"/>
                </a:solidFill>
                <a:latin typeface="Gordita" panose="020B0604020202020204" charset="0"/>
                <a:cs typeface="Gordita" panose="020B0604020202020204" charset="0"/>
              </a:rPr>
              <a:t>   </a:t>
            </a:r>
            <a:r>
              <a:rPr lang="en-US" sz="7200" dirty="0" err="1">
                <a:solidFill>
                  <a:schemeClr val="accent4"/>
                </a:solidFill>
                <a:latin typeface="Gordita" panose="020B0604020202020204" charset="0"/>
                <a:cs typeface="Gordita" panose="020B0604020202020204" charset="0"/>
              </a:rPr>
              <a:t>Dr.Wael</a:t>
            </a:r>
            <a:r>
              <a:rPr lang="en-US" sz="7200" dirty="0">
                <a:solidFill>
                  <a:schemeClr val="accent4"/>
                </a:solidFill>
                <a:latin typeface="Gordita" panose="020B0604020202020204" charset="0"/>
                <a:cs typeface="Gordita" panose="020B0604020202020204" charset="0"/>
              </a:rPr>
              <a:t> Zakaria</a:t>
            </a:r>
          </a:p>
        </p:txBody>
      </p:sp>
      <p:sp>
        <p:nvSpPr>
          <p:cNvPr id="18" name="TextBox 16">
            <a:extLst>
              <a:ext uri="{FF2B5EF4-FFF2-40B4-BE49-F238E27FC236}">
                <a16:creationId xmlns:a16="http://schemas.microsoft.com/office/drawing/2014/main" id="{27A7C2CD-63F0-A5EB-7D31-025E82CAAA42}"/>
              </a:ext>
            </a:extLst>
          </p:cNvPr>
          <p:cNvSpPr txBox="1"/>
          <p:nvPr/>
        </p:nvSpPr>
        <p:spPr>
          <a:xfrm>
            <a:off x="-152400" y="4610100"/>
            <a:ext cx="12035061" cy="2165080"/>
          </a:xfrm>
          <a:prstGeom prst="rect">
            <a:avLst/>
          </a:prstGeom>
        </p:spPr>
        <p:txBody>
          <a:bodyPr wrap="square" lIns="0" tIns="0" rIns="0" bIns="0" rtlCol="0" anchor="t">
            <a:spAutoFit/>
          </a:bodyPr>
          <a:lstStyle/>
          <a:p>
            <a:pPr algn="ctr">
              <a:lnSpc>
                <a:spcPts val="20160"/>
              </a:lnSpc>
              <a:spcBef>
                <a:spcPct val="0"/>
              </a:spcBef>
            </a:pPr>
            <a:r>
              <a:rPr lang="en-US" sz="7200" dirty="0" err="1">
                <a:solidFill>
                  <a:schemeClr val="accent4"/>
                </a:solidFill>
                <a:latin typeface="Gordita" panose="020B0604020202020204" charset="0"/>
                <a:cs typeface="Gordita" panose="020B0604020202020204" charset="0"/>
              </a:rPr>
              <a:t>Dr.Mohamed</a:t>
            </a:r>
            <a:r>
              <a:rPr lang="en-US" sz="7200" dirty="0">
                <a:solidFill>
                  <a:schemeClr val="accent4"/>
                </a:solidFill>
                <a:latin typeface="Gordita" panose="020B0604020202020204" charset="0"/>
                <a:cs typeface="Gordita" panose="020B0604020202020204" charset="0"/>
              </a:rPr>
              <a:t> Hashim</a:t>
            </a:r>
          </a:p>
        </p:txBody>
      </p:sp>
      <p:grpSp>
        <p:nvGrpSpPr>
          <p:cNvPr id="19" name="Group 13">
            <a:extLst>
              <a:ext uri="{FF2B5EF4-FFF2-40B4-BE49-F238E27FC236}">
                <a16:creationId xmlns:a16="http://schemas.microsoft.com/office/drawing/2014/main" id="{0C80B89E-E1D4-461E-2156-A6DD924D12AB}"/>
              </a:ext>
            </a:extLst>
          </p:cNvPr>
          <p:cNvGrpSpPr/>
          <p:nvPr/>
        </p:nvGrpSpPr>
        <p:grpSpPr>
          <a:xfrm rot="5400000">
            <a:off x="15468600" y="1517936"/>
            <a:ext cx="1870567" cy="1870567"/>
            <a:chOff x="0" y="0"/>
            <a:chExt cx="2494090" cy="2494090"/>
          </a:xfrm>
        </p:grpSpPr>
        <p:grpSp>
          <p:nvGrpSpPr>
            <p:cNvPr id="23" name="Group 14">
              <a:extLst>
                <a:ext uri="{FF2B5EF4-FFF2-40B4-BE49-F238E27FC236}">
                  <a16:creationId xmlns:a16="http://schemas.microsoft.com/office/drawing/2014/main" id="{2355D9A6-1859-C61C-51D8-846644E111D1}"/>
                </a:ext>
              </a:extLst>
            </p:cNvPr>
            <p:cNvGrpSpPr/>
            <p:nvPr/>
          </p:nvGrpSpPr>
          <p:grpSpPr>
            <a:xfrm>
              <a:off x="0" y="0"/>
              <a:ext cx="2494090" cy="2494090"/>
              <a:chOff x="0" y="0"/>
              <a:chExt cx="812800" cy="812800"/>
            </a:xfrm>
          </p:grpSpPr>
          <p:sp>
            <p:nvSpPr>
              <p:cNvPr id="27" name="Freeform 15">
                <a:extLst>
                  <a:ext uri="{FF2B5EF4-FFF2-40B4-BE49-F238E27FC236}">
                    <a16:creationId xmlns:a16="http://schemas.microsoft.com/office/drawing/2014/main" id="{39E0DD30-30CD-42D8-5ED3-6FD42BFE2AB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2FC75"/>
                </a:solidFill>
                <a:prstDash val="solid"/>
                <a:miter/>
              </a:ln>
            </p:spPr>
            <p:txBody>
              <a:bodyPr/>
              <a:lstStyle/>
              <a:p>
                <a:endParaRPr lang="en-US"/>
              </a:p>
            </p:txBody>
          </p:sp>
          <p:sp>
            <p:nvSpPr>
              <p:cNvPr id="28" name="TextBox 16">
                <a:extLst>
                  <a:ext uri="{FF2B5EF4-FFF2-40B4-BE49-F238E27FC236}">
                    <a16:creationId xmlns:a16="http://schemas.microsoft.com/office/drawing/2014/main" id="{05AA320C-843D-C3D3-6AF0-9923D4C74E27}"/>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24" name="AutoShape 17">
              <a:extLst>
                <a:ext uri="{FF2B5EF4-FFF2-40B4-BE49-F238E27FC236}">
                  <a16:creationId xmlns:a16="http://schemas.microsoft.com/office/drawing/2014/main" id="{BCD62F3D-A2D5-52E4-98D8-AF0DC95DC7FB}"/>
                </a:ext>
              </a:extLst>
            </p:cNvPr>
            <p:cNvSpPr/>
            <p:nvPr/>
          </p:nvSpPr>
          <p:spPr>
            <a:xfrm>
              <a:off x="617743" y="617743"/>
              <a:ext cx="1257488" cy="1257488"/>
            </a:xfrm>
            <a:prstGeom prst="line">
              <a:avLst/>
            </a:prstGeom>
            <a:ln w="46187" cap="flat">
              <a:solidFill>
                <a:srgbClr val="F2FC75"/>
              </a:solidFill>
              <a:prstDash val="solid"/>
              <a:headEnd type="none" w="sm" len="sm"/>
              <a:tailEnd type="none" w="sm" len="sm"/>
            </a:ln>
          </p:spPr>
          <p:txBody>
            <a:bodyPr/>
            <a:lstStyle/>
            <a:p>
              <a:endParaRPr lang="en-US"/>
            </a:p>
          </p:txBody>
        </p:sp>
        <p:sp>
          <p:nvSpPr>
            <p:cNvPr id="25" name="AutoShape 18">
              <a:extLst>
                <a:ext uri="{FF2B5EF4-FFF2-40B4-BE49-F238E27FC236}">
                  <a16:creationId xmlns:a16="http://schemas.microsoft.com/office/drawing/2014/main" id="{85AB820C-92F3-4657-8D32-A1B08EE3B2D6}"/>
                </a:ext>
              </a:extLst>
            </p:cNvPr>
            <p:cNvSpPr/>
            <p:nvPr/>
          </p:nvSpPr>
          <p:spPr>
            <a:xfrm>
              <a:off x="1056427" y="1869583"/>
              <a:ext cx="832442" cy="0"/>
            </a:xfrm>
            <a:prstGeom prst="line">
              <a:avLst/>
            </a:prstGeom>
            <a:ln w="46187" cap="flat">
              <a:solidFill>
                <a:srgbClr val="F2FC75"/>
              </a:solidFill>
              <a:prstDash val="solid"/>
              <a:headEnd type="none" w="sm" len="sm"/>
              <a:tailEnd type="none" w="sm" len="sm"/>
            </a:ln>
          </p:spPr>
          <p:txBody>
            <a:bodyPr/>
            <a:lstStyle/>
            <a:p>
              <a:endParaRPr lang="en-US"/>
            </a:p>
          </p:txBody>
        </p:sp>
        <p:sp>
          <p:nvSpPr>
            <p:cNvPr id="26" name="AutoShape 19">
              <a:extLst>
                <a:ext uri="{FF2B5EF4-FFF2-40B4-BE49-F238E27FC236}">
                  <a16:creationId xmlns:a16="http://schemas.microsoft.com/office/drawing/2014/main" id="{AD19DC0F-ACFC-79EA-4B59-C7E280D51E18}"/>
                </a:ext>
              </a:extLst>
            </p:cNvPr>
            <p:cNvSpPr/>
            <p:nvPr/>
          </p:nvSpPr>
          <p:spPr>
            <a:xfrm flipV="1">
              <a:off x="1869583" y="1015750"/>
              <a:ext cx="0" cy="832442"/>
            </a:xfrm>
            <a:prstGeom prst="line">
              <a:avLst/>
            </a:prstGeom>
            <a:ln w="46187" cap="flat">
              <a:solidFill>
                <a:srgbClr val="F2FC75"/>
              </a:solidFill>
              <a:prstDash val="solid"/>
              <a:headEnd type="none" w="sm" len="sm"/>
              <a:tailEnd type="none" w="sm" len="sm"/>
            </a:ln>
          </p:spPr>
          <p:txBody>
            <a:bodyPr/>
            <a:lstStyle/>
            <a:p>
              <a:endParaRPr lang="en-US"/>
            </a:p>
          </p:txBody>
        </p:sp>
      </p:grpSp>
    </p:spTree>
    <p:extLst>
      <p:ext uri="{BB962C8B-B14F-4D97-AF65-F5344CB8AC3E}">
        <p14:creationId xmlns:p14="http://schemas.microsoft.com/office/powerpoint/2010/main" val="244092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42"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2" name="TextBox 2"/>
          <p:cNvSpPr txBox="1"/>
          <p:nvPr/>
        </p:nvSpPr>
        <p:spPr>
          <a:xfrm>
            <a:off x="1028700" y="1117026"/>
            <a:ext cx="8930661" cy="2190750"/>
          </a:xfrm>
          <a:prstGeom prst="rect">
            <a:avLst/>
          </a:prstGeom>
        </p:spPr>
        <p:txBody>
          <a:bodyPr lIns="0" tIns="0" rIns="0" bIns="0" rtlCol="0" anchor="t">
            <a:spAutoFit/>
          </a:bodyPr>
          <a:lstStyle/>
          <a:p>
            <a:pPr marL="0" lvl="0" indent="0" algn="l">
              <a:lnSpc>
                <a:spcPts val="17280"/>
              </a:lnSpc>
              <a:spcBef>
                <a:spcPct val="0"/>
              </a:spcBef>
            </a:pPr>
            <a:r>
              <a:rPr lang="en-US" sz="14400" dirty="0">
                <a:solidFill>
                  <a:srgbClr val="FFFFFF"/>
                </a:solidFill>
                <a:latin typeface="TAN Nightingale"/>
              </a:rPr>
              <a:t>Timeline</a:t>
            </a:r>
          </a:p>
        </p:txBody>
      </p:sp>
      <p:sp>
        <p:nvSpPr>
          <p:cNvPr id="3" name="AutoShape 3"/>
          <p:cNvSpPr/>
          <p:nvPr/>
        </p:nvSpPr>
        <p:spPr>
          <a:xfrm>
            <a:off x="-77541" y="4329828"/>
            <a:ext cx="18443082"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4" name="Group 4"/>
          <p:cNvGrpSpPr/>
          <p:nvPr/>
        </p:nvGrpSpPr>
        <p:grpSpPr>
          <a:xfrm rot="-2700000">
            <a:off x="9458610" y="1028700"/>
            <a:ext cx="1870567" cy="1870567"/>
            <a:chOff x="0" y="0"/>
            <a:chExt cx="2494090" cy="2494090"/>
          </a:xfrm>
        </p:grpSpPr>
        <p:grpSp>
          <p:nvGrpSpPr>
            <p:cNvPr id="5" name="Group 5"/>
            <p:cNvGrpSpPr/>
            <p:nvPr/>
          </p:nvGrpSpPr>
          <p:grpSpPr>
            <a:xfrm>
              <a:off x="0" y="0"/>
              <a:ext cx="2494090" cy="249409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A91F8"/>
                </a:solidFill>
                <a:prstDash val="solid"/>
                <a:miter/>
              </a:ln>
            </p:spPr>
            <p:txBody>
              <a:bodyPr/>
              <a:lstStyle/>
              <a:p>
                <a:endParaRPr lang="en-US"/>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8" name="AutoShape 8"/>
            <p:cNvSpPr/>
            <p:nvPr/>
          </p:nvSpPr>
          <p:spPr>
            <a:xfrm>
              <a:off x="617743" y="617743"/>
              <a:ext cx="1257488" cy="1257488"/>
            </a:xfrm>
            <a:prstGeom prst="line">
              <a:avLst/>
            </a:prstGeom>
            <a:ln w="46187" cap="flat">
              <a:solidFill>
                <a:srgbClr val="CA91F8"/>
              </a:solidFill>
              <a:prstDash val="solid"/>
              <a:headEnd type="none" w="sm" len="sm"/>
              <a:tailEnd type="none" w="sm" len="sm"/>
            </a:ln>
          </p:spPr>
          <p:txBody>
            <a:bodyPr/>
            <a:lstStyle/>
            <a:p>
              <a:endParaRPr lang="en-US"/>
            </a:p>
          </p:txBody>
        </p:sp>
        <p:sp>
          <p:nvSpPr>
            <p:cNvPr id="9" name="AutoShape 9"/>
            <p:cNvSpPr/>
            <p:nvPr/>
          </p:nvSpPr>
          <p:spPr>
            <a:xfrm>
              <a:off x="1056427" y="1869583"/>
              <a:ext cx="832442" cy="0"/>
            </a:xfrm>
            <a:prstGeom prst="line">
              <a:avLst/>
            </a:prstGeom>
            <a:ln w="46187" cap="flat">
              <a:solidFill>
                <a:srgbClr val="CA91F8"/>
              </a:solidFill>
              <a:prstDash val="solid"/>
              <a:headEnd type="none" w="sm" len="sm"/>
              <a:tailEnd type="none" w="sm" len="sm"/>
            </a:ln>
          </p:spPr>
          <p:txBody>
            <a:bodyPr/>
            <a:lstStyle/>
            <a:p>
              <a:endParaRPr lang="en-US"/>
            </a:p>
          </p:txBody>
        </p:sp>
        <p:sp>
          <p:nvSpPr>
            <p:cNvPr id="10" name="AutoShape 10"/>
            <p:cNvSpPr/>
            <p:nvPr/>
          </p:nvSpPr>
          <p:spPr>
            <a:xfrm flipV="1">
              <a:off x="1869583" y="1015750"/>
              <a:ext cx="0" cy="832442"/>
            </a:xfrm>
            <a:prstGeom prst="line">
              <a:avLst/>
            </a:prstGeom>
            <a:ln w="46187" cap="flat">
              <a:solidFill>
                <a:srgbClr val="CA91F8"/>
              </a:solidFill>
              <a:prstDash val="solid"/>
              <a:headEnd type="none" w="sm" len="sm"/>
              <a:tailEnd type="none" w="sm" len="sm"/>
            </a:ln>
          </p:spPr>
          <p:txBody>
            <a:bodyPr/>
            <a:lstStyle/>
            <a:p>
              <a:endParaRPr lang="en-US"/>
            </a:p>
          </p:txBody>
        </p:sp>
      </p:grpSp>
      <p:grpSp>
        <p:nvGrpSpPr>
          <p:cNvPr id="11" name="Group 11"/>
          <p:cNvGrpSpPr/>
          <p:nvPr/>
        </p:nvGrpSpPr>
        <p:grpSpPr>
          <a:xfrm>
            <a:off x="3031200" y="4111215"/>
            <a:ext cx="399127" cy="39912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4" name="Group 14"/>
          <p:cNvGrpSpPr/>
          <p:nvPr/>
        </p:nvGrpSpPr>
        <p:grpSpPr>
          <a:xfrm>
            <a:off x="1028700" y="4460104"/>
            <a:ext cx="4404126" cy="2760699"/>
            <a:chOff x="0" y="0"/>
            <a:chExt cx="5872168" cy="3680933"/>
          </a:xfrm>
        </p:grpSpPr>
        <p:grpSp>
          <p:nvGrpSpPr>
            <p:cNvPr id="15" name="Group 15"/>
            <p:cNvGrpSpPr/>
            <p:nvPr/>
          </p:nvGrpSpPr>
          <p:grpSpPr>
            <a:xfrm rot="-10800000">
              <a:off x="2500144" y="0"/>
              <a:ext cx="871879" cy="762894"/>
              <a:chOff x="0" y="0"/>
              <a:chExt cx="812800" cy="711200"/>
            </a:xfrm>
          </p:grpSpPr>
          <p:sp>
            <p:nvSpPr>
              <p:cNvPr id="16" name="Freeform 16"/>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FFFFFF"/>
              </a:solidFill>
            </p:spPr>
            <p:txBody>
              <a:bodyPr/>
              <a:lstStyle/>
              <a:p>
                <a:endParaRPr lang="en-US"/>
              </a:p>
            </p:txBody>
          </p:sp>
          <p:sp>
            <p:nvSpPr>
              <p:cNvPr id="17" name="TextBox 17"/>
              <p:cNvSpPr txBox="1"/>
              <p:nvPr/>
            </p:nvSpPr>
            <p:spPr>
              <a:xfrm>
                <a:off x="127000" y="3175"/>
                <a:ext cx="558800" cy="377825"/>
              </a:xfrm>
              <a:prstGeom prst="rect">
                <a:avLst/>
              </a:prstGeom>
            </p:spPr>
            <p:txBody>
              <a:bodyPr lIns="50800" tIns="50800" rIns="50800" bIns="50800" rtlCol="0" anchor="ctr"/>
              <a:lstStyle/>
              <a:p>
                <a:pPr algn="ctr">
                  <a:lnSpc>
                    <a:spcPts val="3359"/>
                  </a:lnSpc>
                </a:pPr>
                <a:endParaRPr/>
              </a:p>
            </p:txBody>
          </p:sp>
        </p:grpSp>
        <p:grpSp>
          <p:nvGrpSpPr>
            <p:cNvPr id="18" name="Group 18"/>
            <p:cNvGrpSpPr/>
            <p:nvPr/>
          </p:nvGrpSpPr>
          <p:grpSpPr>
            <a:xfrm>
              <a:off x="0" y="509092"/>
              <a:ext cx="5872168" cy="3171841"/>
              <a:chOff x="0" y="-47625"/>
              <a:chExt cx="1159934" cy="626536"/>
            </a:xfrm>
          </p:grpSpPr>
          <p:sp>
            <p:nvSpPr>
              <p:cNvPr id="19" name="Freeform 19"/>
              <p:cNvSpPr/>
              <p:nvPr/>
            </p:nvSpPr>
            <p:spPr>
              <a:xfrm>
                <a:off x="0" y="-82"/>
                <a:ext cx="1159934" cy="578993"/>
              </a:xfrm>
              <a:custGeom>
                <a:avLst/>
                <a:gdLst/>
                <a:ahLst/>
                <a:cxnLst/>
                <a:rect l="l" t="t" r="r" b="b"/>
                <a:pathLst>
                  <a:path w="1159934" h="578911">
                    <a:moveTo>
                      <a:pt x="89652" y="0"/>
                    </a:moveTo>
                    <a:lnTo>
                      <a:pt x="1070283" y="0"/>
                    </a:lnTo>
                    <a:cubicBezTo>
                      <a:pt x="1119796" y="0"/>
                      <a:pt x="1159934" y="40138"/>
                      <a:pt x="1159934" y="89652"/>
                    </a:cubicBezTo>
                    <a:lnTo>
                      <a:pt x="1159934" y="489259"/>
                    </a:lnTo>
                    <a:cubicBezTo>
                      <a:pt x="1159934" y="538773"/>
                      <a:pt x="1119796" y="578911"/>
                      <a:pt x="1070283" y="578911"/>
                    </a:cubicBezTo>
                    <a:lnTo>
                      <a:pt x="89652" y="578911"/>
                    </a:lnTo>
                    <a:cubicBezTo>
                      <a:pt x="40138" y="578911"/>
                      <a:pt x="0" y="538773"/>
                      <a:pt x="0" y="489259"/>
                    </a:cubicBezTo>
                    <a:lnTo>
                      <a:pt x="0" y="89652"/>
                    </a:lnTo>
                    <a:cubicBezTo>
                      <a:pt x="0" y="40138"/>
                      <a:pt x="40138" y="0"/>
                      <a:pt x="89652" y="0"/>
                    </a:cubicBezTo>
                    <a:close/>
                  </a:path>
                </a:pathLst>
              </a:custGeom>
              <a:solidFill>
                <a:srgbClr val="FFFFFF"/>
              </a:solidFill>
            </p:spPr>
            <p:txBody>
              <a:bodyPr/>
              <a:lstStyle/>
              <a:p>
                <a:endParaRPr lang="en-US" dirty="0"/>
              </a:p>
            </p:txBody>
          </p:sp>
          <p:sp>
            <p:nvSpPr>
              <p:cNvPr id="20" name="TextBox 20"/>
              <p:cNvSpPr txBox="1"/>
              <p:nvPr/>
            </p:nvSpPr>
            <p:spPr>
              <a:xfrm>
                <a:off x="0" y="-47625"/>
                <a:ext cx="1159934" cy="626536"/>
              </a:xfrm>
              <a:prstGeom prst="rect">
                <a:avLst/>
              </a:prstGeom>
            </p:spPr>
            <p:txBody>
              <a:bodyPr lIns="50800" tIns="50800" rIns="50800" bIns="50800" rtlCol="0" anchor="ctr"/>
              <a:lstStyle/>
              <a:p>
                <a:pPr algn="ctr">
                  <a:lnSpc>
                    <a:spcPts val="3359"/>
                  </a:lnSpc>
                </a:pPr>
                <a:endParaRPr/>
              </a:p>
            </p:txBody>
          </p:sp>
        </p:grpSp>
        <p:sp>
          <p:nvSpPr>
            <p:cNvPr id="21" name="TextBox 21"/>
            <p:cNvSpPr txBox="1"/>
            <p:nvPr/>
          </p:nvSpPr>
          <p:spPr>
            <a:xfrm>
              <a:off x="275008" y="2315998"/>
              <a:ext cx="5322153" cy="462280"/>
            </a:xfrm>
            <a:prstGeom prst="rect">
              <a:avLst/>
            </a:prstGeom>
          </p:spPr>
          <p:txBody>
            <a:bodyPr lIns="0" tIns="0" rIns="0" bIns="0" rtlCol="0" anchor="t">
              <a:spAutoFit/>
            </a:bodyPr>
            <a:lstStyle/>
            <a:p>
              <a:pPr algn="ctr">
                <a:lnSpc>
                  <a:spcPts val="2940"/>
                </a:lnSpc>
              </a:pPr>
              <a:endParaRPr lang="en-US" sz="2100" dirty="0">
                <a:solidFill>
                  <a:srgbClr val="0A0A0A"/>
                </a:solidFill>
                <a:latin typeface="Gordita"/>
              </a:endParaRPr>
            </a:p>
          </p:txBody>
        </p:sp>
        <p:sp>
          <p:nvSpPr>
            <p:cNvPr id="22" name="TextBox 22"/>
            <p:cNvSpPr txBox="1"/>
            <p:nvPr/>
          </p:nvSpPr>
          <p:spPr>
            <a:xfrm>
              <a:off x="275004" y="1479155"/>
              <a:ext cx="5322153" cy="615554"/>
            </a:xfrm>
            <a:prstGeom prst="rect">
              <a:avLst/>
            </a:prstGeom>
          </p:spPr>
          <p:txBody>
            <a:bodyPr lIns="0" tIns="0" rIns="0" bIns="0" rtlCol="0" anchor="t">
              <a:spAutoFit/>
            </a:bodyPr>
            <a:lstStyle/>
            <a:p>
              <a:pPr marL="0" lvl="0" indent="0" algn="ctr">
                <a:lnSpc>
                  <a:spcPts val="3639"/>
                </a:lnSpc>
                <a:spcBef>
                  <a:spcPct val="0"/>
                </a:spcBef>
              </a:pPr>
              <a:r>
                <a:rPr lang="en-US" sz="2799" dirty="0">
                  <a:solidFill>
                    <a:srgbClr val="0A0A0A"/>
                  </a:solidFill>
                  <a:latin typeface="TAN Nightingale"/>
                </a:rPr>
                <a:t>Brainstorming</a:t>
              </a:r>
            </a:p>
          </p:txBody>
        </p:sp>
      </p:grpSp>
      <p:grpSp>
        <p:nvGrpSpPr>
          <p:cNvPr id="23" name="Group 23"/>
          <p:cNvGrpSpPr/>
          <p:nvPr/>
        </p:nvGrpSpPr>
        <p:grpSpPr>
          <a:xfrm>
            <a:off x="8944437" y="4114800"/>
            <a:ext cx="399127" cy="399127"/>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91F8"/>
            </a:solidFill>
          </p:spPr>
          <p:txBody>
            <a:bodyPr/>
            <a:lstStyle/>
            <a:p>
              <a:endParaRPr lang="en-US"/>
            </a:p>
          </p:txBody>
        </p:sp>
        <p:sp>
          <p:nvSpPr>
            <p:cNvPr id="25" name="TextBox 25"/>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26" name="Group 26"/>
          <p:cNvGrpSpPr/>
          <p:nvPr/>
        </p:nvGrpSpPr>
        <p:grpSpPr>
          <a:xfrm>
            <a:off x="6941937" y="4463689"/>
            <a:ext cx="4404126" cy="2760699"/>
            <a:chOff x="0" y="0"/>
            <a:chExt cx="5872168" cy="3680933"/>
          </a:xfrm>
        </p:grpSpPr>
        <p:grpSp>
          <p:nvGrpSpPr>
            <p:cNvPr id="27" name="Group 27"/>
            <p:cNvGrpSpPr/>
            <p:nvPr/>
          </p:nvGrpSpPr>
          <p:grpSpPr>
            <a:xfrm rot="-10800000">
              <a:off x="2500144" y="0"/>
              <a:ext cx="871879" cy="762894"/>
              <a:chOff x="0" y="0"/>
              <a:chExt cx="812800" cy="711200"/>
            </a:xfrm>
          </p:grpSpPr>
          <p:sp>
            <p:nvSpPr>
              <p:cNvPr id="28" name="Freeform 28"/>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CA91F8"/>
              </a:solidFill>
            </p:spPr>
            <p:txBody>
              <a:bodyPr/>
              <a:lstStyle/>
              <a:p>
                <a:endParaRPr lang="en-US"/>
              </a:p>
            </p:txBody>
          </p:sp>
          <p:sp>
            <p:nvSpPr>
              <p:cNvPr id="29" name="TextBox 29"/>
              <p:cNvSpPr txBox="1"/>
              <p:nvPr/>
            </p:nvSpPr>
            <p:spPr>
              <a:xfrm>
                <a:off x="127000" y="3175"/>
                <a:ext cx="558800" cy="377825"/>
              </a:xfrm>
              <a:prstGeom prst="rect">
                <a:avLst/>
              </a:prstGeom>
            </p:spPr>
            <p:txBody>
              <a:bodyPr lIns="50800" tIns="50800" rIns="50800" bIns="50800" rtlCol="0" anchor="ctr"/>
              <a:lstStyle/>
              <a:p>
                <a:pPr algn="ctr">
                  <a:lnSpc>
                    <a:spcPts val="3359"/>
                  </a:lnSpc>
                </a:pPr>
                <a:endParaRPr/>
              </a:p>
            </p:txBody>
          </p:sp>
        </p:grpSp>
        <p:grpSp>
          <p:nvGrpSpPr>
            <p:cNvPr id="30" name="Group 30"/>
            <p:cNvGrpSpPr/>
            <p:nvPr/>
          </p:nvGrpSpPr>
          <p:grpSpPr>
            <a:xfrm>
              <a:off x="0" y="750194"/>
              <a:ext cx="5872168" cy="2930739"/>
              <a:chOff x="0" y="0"/>
              <a:chExt cx="1159934" cy="578911"/>
            </a:xfrm>
          </p:grpSpPr>
          <p:sp>
            <p:nvSpPr>
              <p:cNvPr id="31" name="Freeform 31"/>
              <p:cNvSpPr/>
              <p:nvPr/>
            </p:nvSpPr>
            <p:spPr>
              <a:xfrm>
                <a:off x="0" y="0"/>
                <a:ext cx="1159934" cy="578911"/>
              </a:xfrm>
              <a:custGeom>
                <a:avLst/>
                <a:gdLst/>
                <a:ahLst/>
                <a:cxnLst/>
                <a:rect l="l" t="t" r="r" b="b"/>
                <a:pathLst>
                  <a:path w="1159934" h="578911">
                    <a:moveTo>
                      <a:pt x="89652" y="0"/>
                    </a:moveTo>
                    <a:lnTo>
                      <a:pt x="1070283" y="0"/>
                    </a:lnTo>
                    <a:cubicBezTo>
                      <a:pt x="1119796" y="0"/>
                      <a:pt x="1159934" y="40138"/>
                      <a:pt x="1159934" y="89652"/>
                    </a:cubicBezTo>
                    <a:lnTo>
                      <a:pt x="1159934" y="489259"/>
                    </a:lnTo>
                    <a:cubicBezTo>
                      <a:pt x="1159934" y="538773"/>
                      <a:pt x="1119796" y="578911"/>
                      <a:pt x="1070283" y="578911"/>
                    </a:cubicBezTo>
                    <a:lnTo>
                      <a:pt x="89652" y="578911"/>
                    </a:lnTo>
                    <a:cubicBezTo>
                      <a:pt x="40138" y="578911"/>
                      <a:pt x="0" y="538773"/>
                      <a:pt x="0" y="489259"/>
                    </a:cubicBezTo>
                    <a:lnTo>
                      <a:pt x="0" y="89652"/>
                    </a:lnTo>
                    <a:cubicBezTo>
                      <a:pt x="0" y="40138"/>
                      <a:pt x="40138" y="0"/>
                      <a:pt x="89652" y="0"/>
                    </a:cubicBezTo>
                    <a:close/>
                  </a:path>
                </a:pathLst>
              </a:custGeom>
              <a:solidFill>
                <a:srgbClr val="CA91F8"/>
              </a:solidFill>
            </p:spPr>
            <p:txBody>
              <a:bodyPr/>
              <a:lstStyle/>
              <a:p>
                <a:endParaRPr lang="en-US"/>
              </a:p>
            </p:txBody>
          </p:sp>
          <p:sp>
            <p:nvSpPr>
              <p:cNvPr id="32" name="TextBox 32"/>
              <p:cNvSpPr txBox="1"/>
              <p:nvPr/>
            </p:nvSpPr>
            <p:spPr>
              <a:xfrm>
                <a:off x="0" y="-47625"/>
                <a:ext cx="1159934" cy="626536"/>
              </a:xfrm>
              <a:prstGeom prst="rect">
                <a:avLst/>
              </a:prstGeom>
            </p:spPr>
            <p:txBody>
              <a:bodyPr lIns="50800" tIns="50800" rIns="50800" bIns="50800" rtlCol="0" anchor="ctr"/>
              <a:lstStyle/>
              <a:p>
                <a:pPr algn="ctr">
                  <a:lnSpc>
                    <a:spcPts val="3359"/>
                  </a:lnSpc>
                </a:pPr>
                <a:endParaRPr/>
              </a:p>
            </p:txBody>
          </p:sp>
        </p:grpSp>
        <p:sp>
          <p:nvSpPr>
            <p:cNvPr id="33" name="TextBox 33"/>
            <p:cNvSpPr txBox="1"/>
            <p:nvPr/>
          </p:nvSpPr>
          <p:spPr>
            <a:xfrm>
              <a:off x="275008" y="2315998"/>
              <a:ext cx="5322153" cy="954194"/>
            </a:xfrm>
            <a:prstGeom prst="rect">
              <a:avLst/>
            </a:prstGeom>
          </p:spPr>
          <p:txBody>
            <a:bodyPr lIns="0" tIns="0" rIns="0" bIns="0" rtlCol="0" anchor="t">
              <a:spAutoFit/>
            </a:bodyPr>
            <a:lstStyle/>
            <a:p>
              <a:pPr algn="ctr">
                <a:lnSpc>
                  <a:spcPts val="2940"/>
                </a:lnSpc>
              </a:pPr>
              <a:r>
                <a:rPr lang="en-US" sz="2100" dirty="0">
                  <a:solidFill>
                    <a:srgbClr val="0A0A0A"/>
                  </a:solidFill>
                  <a:latin typeface="Gordita"/>
                </a:rPr>
                <a:t>Mapping the Tables and Relationships’ EER and RM</a:t>
              </a:r>
            </a:p>
          </p:txBody>
        </p:sp>
        <p:sp>
          <p:nvSpPr>
            <p:cNvPr id="34" name="TextBox 34"/>
            <p:cNvSpPr txBox="1"/>
            <p:nvPr/>
          </p:nvSpPr>
          <p:spPr>
            <a:xfrm>
              <a:off x="275008" y="1498908"/>
              <a:ext cx="5322153" cy="615554"/>
            </a:xfrm>
            <a:prstGeom prst="rect">
              <a:avLst/>
            </a:prstGeom>
          </p:spPr>
          <p:txBody>
            <a:bodyPr lIns="0" tIns="0" rIns="0" bIns="0" rtlCol="0" anchor="t">
              <a:spAutoFit/>
            </a:bodyPr>
            <a:lstStyle/>
            <a:p>
              <a:pPr marL="0" lvl="0" indent="0" algn="ctr">
                <a:lnSpc>
                  <a:spcPts val="3639"/>
                </a:lnSpc>
                <a:spcBef>
                  <a:spcPct val="0"/>
                </a:spcBef>
              </a:pPr>
              <a:r>
                <a:rPr lang="en-US" sz="2799" dirty="0">
                  <a:solidFill>
                    <a:srgbClr val="0A0A0A"/>
                  </a:solidFill>
                  <a:latin typeface="TAN Nightingale"/>
                </a:rPr>
                <a:t>Mapping/Modelling</a:t>
              </a:r>
            </a:p>
          </p:txBody>
        </p:sp>
      </p:grpSp>
      <p:grpSp>
        <p:nvGrpSpPr>
          <p:cNvPr id="35" name="Group 35"/>
          <p:cNvGrpSpPr/>
          <p:nvPr/>
        </p:nvGrpSpPr>
        <p:grpSpPr>
          <a:xfrm>
            <a:off x="14857674" y="4114800"/>
            <a:ext cx="399127" cy="399127"/>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C75"/>
            </a:solidFill>
          </p:spPr>
          <p:txBody>
            <a:bodyPr/>
            <a:lstStyle/>
            <a:p>
              <a:endParaRPr lang="en-US"/>
            </a:p>
          </p:txBody>
        </p:sp>
        <p:sp>
          <p:nvSpPr>
            <p:cNvPr id="37" name="TextBox 37"/>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38" name="Group 38"/>
          <p:cNvGrpSpPr/>
          <p:nvPr/>
        </p:nvGrpSpPr>
        <p:grpSpPr>
          <a:xfrm>
            <a:off x="12855174" y="4463689"/>
            <a:ext cx="4404126" cy="2760699"/>
            <a:chOff x="0" y="0"/>
            <a:chExt cx="5872168" cy="3680933"/>
          </a:xfrm>
        </p:grpSpPr>
        <p:grpSp>
          <p:nvGrpSpPr>
            <p:cNvPr id="39" name="Group 39"/>
            <p:cNvGrpSpPr/>
            <p:nvPr/>
          </p:nvGrpSpPr>
          <p:grpSpPr>
            <a:xfrm rot="-10800000">
              <a:off x="2500144" y="0"/>
              <a:ext cx="871879" cy="762894"/>
              <a:chOff x="0" y="0"/>
              <a:chExt cx="812800" cy="711200"/>
            </a:xfrm>
          </p:grpSpPr>
          <p:sp>
            <p:nvSpPr>
              <p:cNvPr id="40" name="Freeform 40"/>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F2FC75"/>
              </a:solidFill>
            </p:spPr>
            <p:txBody>
              <a:bodyPr/>
              <a:lstStyle/>
              <a:p>
                <a:endParaRPr lang="en-US"/>
              </a:p>
            </p:txBody>
          </p:sp>
          <p:sp>
            <p:nvSpPr>
              <p:cNvPr id="41" name="TextBox 41"/>
              <p:cNvSpPr txBox="1"/>
              <p:nvPr/>
            </p:nvSpPr>
            <p:spPr>
              <a:xfrm>
                <a:off x="127000" y="3175"/>
                <a:ext cx="558800" cy="377825"/>
              </a:xfrm>
              <a:prstGeom prst="rect">
                <a:avLst/>
              </a:prstGeom>
            </p:spPr>
            <p:txBody>
              <a:bodyPr lIns="50800" tIns="50800" rIns="50800" bIns="50800" rtlCol="0" anchor="ctr"/>
              <a:lstStyle/>
              <a:p>
                <a:pPr algn="ctr">
                  <a:lnSpc>
                    <a:spcPts val="3359"/>
                  </a:lnSpc>
                </a:pPr>
                <a:endParaRPr/>
              </a:p>
            </p:txBody>
          </p:sp>
        </p:grpSp>
        <p:grpSp>
          <p:nvGrpSpPr>
            <p:cNvPr id="42" name="Group 42"/>
            <p:cNvGrpSpPr/>
            <p:nvPr/>
          </p:nvGrpSpPr>
          <p:grpSpPr>
            <a:xfrm>
              <a:off x="0" y="750194"/>
              <a:ext cx="5872168" cy="2930739"/>
              <a:chOff x="0" y="0"/>
              <a:chExt cx="1159934" cy="578911"/>
            </a:xfrm>
          </p:grpSpPr>
          <p:sp>
            <p:nvSpPr>
              <p:cNvPr id="43" name="Freeform 43"/>
              <p:cNvSpPr/>
              <p:nvPr/>
            </p:nvSpPr>
            <p:spPr>
              <a:xfrm>
                <a:off x="0" y="0"/>
                <a:ext cx="1159934" cy="578911"/>
              </a:xfrm>
              <a:custGeom>
                <a:avLst/>
                <a:gdLst/>
                <a:ahLst/>
                <a:cxnLst/>
                <a:rect l="l" t="t" r="r" b="b"/>
                <a:pathLst>
                  <a:path w="1159934" h="578911">
                    <a:moveTo>
                      <a:pt x="89652" y="0"/>
                    </a:moveTo>
                    <a:lnTo>
                      <a:pt x="1070283" y="0"/>
                    </a:lnTo>
                    <a:cubicBezTo>
                      <a:pt x="1119796" y="0"/>
                      <a:pt x="1159934" y="40138"/>
                      <a:pt x="1159934" y="89652"/>
                    </a:cubicBezTo>
                    <a:lnTo>
                      <a:pt x="1159934" y="489259"/>
                    </a:lnTo>
                    <a:cubicBezTo>
                      <a:pt x="1159934" y="538773"/>
                      <a:pt x="1119796" y="578911"/>
                      <a:pt x="1070283" y="578911"/>
                    </a:cubicBezTo>
                    <a:lnTo>
                      <a:pt x="89652" y="578911"/>
                    </a:lnTo>
                    <a:cubicBezTo>
                      <a:pt x="40138" y="578911"/>
                      <a:pt x="0" y="538773"/>
                      <a:pt x="0" y="489259"/>
                    </a:cubicBezTo>
                    <a:lnTo>
                      <a:pt x="0" y="89652"/>
                    </a:lnTo>
                    <a:cubicBezTo>
                      <a:pt x="0" y="40138"/>
                      <a:pt x="40138" y="0"/>
                      <a:pt x="89652" y="0"/>
                    </a:cubicBezTo>
                    <a:close/>
                  </a:path>
                </a:pathLst>
              </a:custGeom>
              <a:solidFill>
                <a:srgbClr val="F2FC75"/>
              </a:solidFill>
            </p:spPr>
            <p:txBody>
              <a:bodyPr/>
              <a:lstStyle/>
              <a:p>
                <a:endParaRPr lang="en-US"/>
              </a:p>
            </p:txBody>
          </p:sp>
          <p:sp>
            <p:nvSpPr>
              <p:cNvPr id="44" name="TextBox 44"/>
              <p:cNvSpPr txBox="1"/>
              <p:nvPr/>
            </p:nvSpPr>
            <p:spPr>
              <a:xfrm>
                <a:off x="0" y="-47625"/>
                <a:ext cx="1159934" cy="626536"/>
              </a:xfrm>
              <a:prstGeom prst="rect">
                <a:avLst/>
              </a:prstGeom>
            </p:spPr>
            <p:txBody>
              <a:bodyPr lIns="50800" tIns="50800" rIns="50800" bIns="50800" rtlCol="0" anchor="ctr"/>
              <a:lstStyle/>
              <a:p>
                <a:pPr algn="ctr">
                  <a:lnSpc>
                    <a:spcPts val="3359"/>
                  </a:lnSpc>
                </a:pPr>
                <a:endParaRPr/>
              </a:p>
            </p:txBody>
          </p:sp>
        </p:grpSp>
        <p:sp>
          <p:nvSpPr>
            <p:cNvPr id="45" name="TextBox 45"/>
            <p:cNvSpPr txBox="1"/>
            <p:nvPr/>
          </p:nvSpPr>
          <p:spPr>
            <a:xfrm>
              <a:off x="275008" y="2315998"/>
              <a:ext cx="5322153" cy="954194"/>
            </a:xfrm>
            <a:prstGeom prst="rect">
              <a:avLst/>
            </a:prstGeom>
          </p:spPr>
          <p:txBody>
            <a:bodyPr lIns="0" tIns="0" rIns="0" bIns="0" rtlCol="0" anchor="t">
              <a:spAutoFit/>
            </a:bodyPr>
            <a:lstStyle/>
            <a:p>
              <a:pPr algn="ctr">
                <a:lnSpc>
                  <a:spcPts val="2940"/>
                </a:lnSpc>
              </a:pPr>
              <a:r>
                <a:rPr lang="en-US" sz="2100" dirty="0">
                  <a:solidFill>
                    <a:srgbClr val="0A0A0A"/>
                  </a:solidFill>
                  <a:latin typeface="Gordita"/>
                </a:rPr>
                <a:t>Writing Various Queries for things in the DB</a:t>
              </a:r>
            </a:p>
          </p:txBody>
        </p:sp>
        <p:sp>
          <p:nvSpPr>
            <p:cNvPr id="46" name="TextBox 46"/>
            <p:cNvSpPr txBox="1"/>
            <p:nvPr/>
          </p:nvSpPr>
          <p:spPr>
            <a:xfrm>
              <a:off x="275008" y="1498908"/>
              <a:ext cx="5322153" cy="615554"/>
            </a:xfrm>
            <a:prstGeom prst="rect">
              <a:avLst/>
            </a:prstGeom>
          </p:spPr>
          <p:txBody>
            <a:bodyPr lIns="0" tIns="0" rIns="0" bIns="0" rtlCol="0" anchor="t">
              <a:spAutoFit/>
            </a:bodyPr>
            <a:lstStyle/>
            <a:p>
              <a:pPr marL="0" lvl="0" indent="0" algn="ctr">
                <a:lnSpc>
                  <a:spcPts val="3639"/>
                </a:lnSpc>
                <a:spcBef>
                  <a:spcPct val="0"/>
                </a:spcBef>
              </a:pPr>
              <a:r>
                <a:rPr lang="en-US" sz="2799" dirty="0">
                  <a:solidFill>
                    <a:srgbClr val="0A0A0A"/>
                  </a:solidFill>
                  <a:latin typeface="TAN Nightingale"/>
                </a:rPr>
                <a:t>Query Creation</a:t>
              </a:r>
            </a:p>
          </p:txBody>
        </p:sp>
      </p:grpSp>
      <p:sp>
        <p:nvSpPr>
          <p:cNvPr id="49" name="TextBox 18">
            <a:extLst>
              <a:ext uri="{FF2B5EF4-FFF2-40B4-BE49-F238E27FC236}">
                <a16:creationId xmlns:a16="http://schemas.microsoft.com/office/drawing/2014/main" id="{FED2FDAB-E8E8-DEF9-71C1-53053E47DC04}"/>
              </a:ext>
            </a:extLst>
          </p:cNvPr>
          <p:cNvSpPr txBox="1"/>
          <p:nvPr/>
        </p:nvSpPr>
        <p:spPr>
          <a:xfrm>
            <a:off x="309339" y="195477"/>
            <a:ext cx="3810967" cy="240665"/>
          </a:xfrm>
          <a:prstGeom prst="rect">
            <a:avLst/>
          </a:prstGeom>
        </p:spPr>
        <p:txBody>
          <a:bodyPr lIns="0" tIns="0" rIns="0" bIns="0" rtlCol="0" anchor="t">
            <a:spAutoFit/>
          </a:bodyPr>
          <a:lstStyle/>
          <a:p>
            <a:pPr>
              <a:lnSpc>
                <a:spcPts val="1960"/>
              </a:lnSpc>
              <a:spcBef>
                <a:spcPct val="0"/>
              </a:spcBef>
            </a:pPr>
            <a:r>
              <a:rPr lang="en-US" sz="1400" dirty="0">
                <a:solidFill>
                  <a:srgbClr val="F2FC75"/>
                </a:solidFill>
                <a:latin typeface="Gordita"/>
              </a:rPr>
              <a:t>COMP207 Project</a:t>
            </a:r>
          </a:p>
        </p:txBody>
      </p:sp>
      <p:sp>
        <p:nvSpPr>
          <p:cNvPr id="50" name="TextBox 17">
            <a:extLst>
              <a:ext uri="{FF2B5EF4-FFF2-40B4-BE49-F238E27FC236}">
                <a16:creationId xmlns:a16="http://schemas.microsoft.com/office/drawing/2014/main" id="{09CF3CED-3E8F-247D-BBC8-1283A8E02BA4}"/>
              </a:ext>
            </a:extLst>
          </p:cNvPr>
          <p:cNvSpPr txBox="1"/>
          <p:nvPr/>
        </p:nvSpPr>
        <p:spPr>
          <a:xfrm>
            <a:off x="15861879" y="195477"/>
            <a:ext cx="2116781" cy="240665"/>
          </a:xfrm>
          <a:prstGeom prst="rect">
            <a:avLst/>
          </a:prstGeom>
        </p:spPr>
        <p:txBody>
          <a:bodyPr lIns="0" tIns="0" rIns="0" bIns="0" rtlCol="0" anchor="t">
            <a:spAutoFit/>
          </a:bodyPr>
          <a:lstStyle/>
          <a:p>
            <a:pPr algn="r">
              <a:lnSpc>
                <a:spcPts val="1960"/>
              </a:lnSpc>
              <a:spcBef>
                <a:spcPct val="0"/>
              </a:spcBef>
            </a:pPr>
            <a:r>
              <a:rPr lang="en-US" sz="1400" dirty="0">
                <a:solidFill>
                  <a:srgbClr val="F2FC75"/>
                </a:solidFill>
                <a:latin typeface="Gordita"/>
              </a:rPr>
              <a:t>AANSS</a:t>
            </a:r>
          </a:p>
        </p:txBody>
      </p:sp>
      <p:sp>
        <p:nvSpPr>
          <p:cNvPr id="52" name="TextBox 33">
            <a:extLst>
              <a:ext uri="{FF2B5EF4-FFF2-40B4-BE49-F238E27FC236}">
                <a16:creationId xmlns:a16="http://schemas.microsoft.com/office/drawing/2014/main" id="{4CF9E472-B220-56E4-5DBE-4392B99F4043}"/>
              </a:ext>
            </a:extLst>
          </p:cNvPr>
          <p:cNvSpPr txBox="1"/>
          <p:nvPr/>
        </p:nvSpPr>
        <p:spPr>
          <a:xfrm>
            <a:off x="1234953" y="6180455"/>
            <a:ext cx="3991615" cy="715645"/>
          </a:xfrm>
          <a:prstGeom prst="rect">
            <a:avLst/>
          </a:prstGeom>
        </p:spPr>
        <p:txBody>
          <a:bodyPr lIns="0" tIns="0" rIns="0" bIns="0" rtlCol="0" anchor="t">
            <a:spAutoFit/>
          </a:bodyPr>
          <a:lstStyle/>
          <a:p>
            <a:pPr algn="ctr">
              <a:lnSpc>
                <a:spcPts val="2940"/>
              </a:lnSpc>
            </a:pPr>
            <a:r>
              <a:rPr lang="en-US" sz="2100" dirty="0">
                <a:solidFill>
                  <a:srgbClr val="0A0A0A"/>
                </a:solidFill>
                <a:latin typeface="Gordita"/>
              </a:rPr>
              <a:t>Trying to find Ideas for the project.</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2" presetClass="entr" presetSubtype="8"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0-#ppt_w/2"/>
                                          </p:val>
                                        </p:tav>
                                        <p:tav tm="100000">
                                          <p:val>
                                            <p:strVal val="#ppt_x"/>
                                          </p:val>
                                        </p:tav>
                                      </p:tavLst>
                                    </p:anim>
                                    <p:anim calcmode="lin" valueType="num">
                                      <p:cBhvr additive="base">
                                        <p:cTn id="16" dur="500" fill="hold"/>
                                        <p:tgtEl>
                                          <p:spTgt spid="23"/>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par>
                          <p:cTn id="21" fill="hold">
                            <p:stCondLst>
                              <p:cond delay="2000"/>
                            </p:stCondLst>
                            <p:childTnLst>
                              <p:par>
                                <p:cTn id="22" presetID="2" presetClass="entr" presetSubtype="8"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 calcmode="lin" valueType="num">
                                      <p:cBhvr additive="base">
                                        <p:cTn id="24" dur="500" fill="hold"/>
                                        <p:tgtEl>
                                          <p:spTgt spid="35"/>
                                        </p:tgtEl>
                                        <p:attrNameLst>
                                          <p:attrName>ppt_x</p:attrName>
                                        </p:attrNameLst>
                                      </p:cBhvr>
                                      <p:tavLst>
                                        <p:tav tm="0">
                                          <p:val>
                                            <p:strVal val="0-#ppt_w/2"/>
                                          </p:val>
                                        </p:tav>
                                        <p:tav tm="100000">
                                          <p:val>
                                            <p:strVal val="#ppt_x"/>
                                          </p:val>
                                        </p:tav>
                                      </p:tavLst>
                                    </p:anim>
                                    <p:anim calcmode="lin" valueType="num">
                                      <p:cBhvr additive="base">
                                        <p:cTn id="25" dur="500" fill="hold"/>
                                        <p:tgtEl>
                                          <p:spTgt spid="35"/>
                                        </p:tgtEl>
                                        <p:attrNameLst>
                                          <p:attrName>ppt_y</p:attrName>
                                        </p:attrNameLst>
                                      </p:cBhvr>
                                      <p:tavLst>
                                        <p:tav tm="0">
                                          <p:val>
                                            <p:strVal val="#ppt_y"/>
                                          </p:val>
                                        </p:tav>
                                        <p:tav tm="100000">
                                          <p:val>
                                            <p:strVal val="#ppt_y"/>
                                          </p:val>
                                        </p:tav>
                                      </p:tavLst>
                                    </p:anim>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750"/>
                                        <p:tgtEl>
                                          <p:spTgt spid="38"/>
                                        </p:tgtEl>
                                      </p:cBhvr>
                                    </p:animEffect>
                                  </p:childTnLst>
                                </p:cTn>
                              </p:par>
                              <p:par>
                                <p:cTn id="30" presetID="2" presetClass="entr" presetSubtype="1"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additive="base">
                                        <p:cTn id="32" dur="500" fill="hold"/>
                                        <p:tgtEl>
                                          <p:spTgt spid="4"/>
                                        </p:tgtEl>
                                        <p:attrNameLst>
                                          <p:attrName>ppt_x</p:attrName>
                                        </p:attrNameLst>
                                      </p:cBhvr>
                                      <p:tavLst>
                                        <p:tav tm="0">
                                          <p:val>
                                            <p:strVal val="#ppt_x"/>
                                          </p:val>
                                        </p:tav>
                                        <p:tav tm="100000">
                                          <p:val>
                                            <p:strVal val="#ppt_x"/>
                                          </p:val>
                                        </p:tav>
                                      </p:tavLst>
                                    </p:anim>
                                    <p:anim calcmode="lin" valueType="num">
                                      <p:cBhvr additive="base">
                                        <p:cTn id="33"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456</TotalTime>
  <Words>1004</Words>
  <Application>Microsoft Office PowerPoint</Application>
  <PresentationFormat>Custom</PresentationFormat>
  <Paragraphs>154</Paragraphs>
  <Slides>40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Calibri</vt:lpstr>
      <vt:lpstr>Arial</vt:lpstr>
      <vt:lpstr>Consolas</vt:lpstr>
      <vt:lpstr>TAN Nightingale</vt:lpstr>
      <vt:lpstr>Gordita</vt:lpstr>
      <vt:lpstr>Tenorite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Bold Type 3D Handling Q&amp;A Session Workshop Template</dc:title>
  <dc:creator>Ahmed</dc:creator>
  <cp:lastModifiedBy>احمد خالد احمد فؤاد محمد</cp:lastModifiedBy>
  <cp:revision>4</cp:revision>
  <dcterms:created xsi:type="dcterms:W3CDTF">2006-08-16T00:00:00Z</dcterms:created>
  <dcterms:modified xsi:type="dcterms:W3CDTF">2023-12-17T21:46:12Z</dcterms:modified>
  <dc:identifier>DAF3NGQK9Nw</dc:identifier>
</cp:coreProperties>
</file>